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84" r:id="rId1"/>
  </p:sldMasterIdLst>
  <p:notesMasterIdLst>
    <p:notesMasterId r:id="rId29"/>
  </p:notesMasterIdLst>
  <p:handoutMasterIdLst>
    <p:handoutMasterId r:id="rId30"/>
  </p:handoutMasterIdLst>
  <p:sldIdLst>
    <p:sldId id="256" r:id="rId2"/>
    <p:sldId id="312" r:id="rId3"/>
    <p:sldId id="398" r:id="rId4"/>
    <p:sldId id="313" r:id="rId5"/>
    <p:sldId id="409" r:id="rId6"/>
    <p:sldId id="443" r:id="rId7"/>
    <p:sldId id="315" r:id="rId8"/>
    <p:sldId id="394" r:id="rId9"/>
    <p:sldId id="439" r:id="rId10"/>
    <p:sldId id="333" r:id="rId11"/>
    <p:sldId id="323" r:id="rId12"/>
    <p:sldId id="326" r:id="rId13"/>
    <p:sldId id="324" r:id="rId14"/>
    <p:sldId id="325" r:id="rId15"/>
    <p:sldId id="432" r:id="rId16"/>
    <p:sldId id="433" r:id="rId17"/>
    <p:sldId id="434" r:id="rId18"/>
    <p:sldId id="440" r:id="rId19"/>
    <p:sldId id="441" r:id="rId20"/>
    <p:sldId id="437" r:id="rId21"/>
    <p:sldId id="438" r:id="rId22"/>
    <p:sldId id="363" r:id="rId23"/>
    <p:sldId id="364" r:id="rId24"/>
    <p:sldId id="365" r:id="rId25"/>
    <p:sldId id="366" r:id="rId26"/>
    <p:sldId id="395" r:id="rId27"/>
    <p:sldId id="442" r:id="rId28"/>
  </p:sldIdLst>
  <p:sldSz cx="12192000" cy="6858000"/>
  <p:notesSz cx="9939338" cy="6807200"/>
  <p:defaultTextStyle>
    <a:defPPr>
      <a:defRPr lang="en-US"/>
    </a:defPPr>
    <a:lvl1pPr algn="l" defTabSz="457200" rtl="0" fontAlgn="base">
      <a:spcBef>
        <a:spcPct val="0"/>
      </a:spcBef>
      <a:spcAft>
        <a:spcPct val="0"/>
      </a:spcAft>
      <a:defRPr kumimoji="1" kern="1200">
        <a:solidFill>
          <a:schemeClr val="tx1"/>
        </a:solidFill>
        <a:latin typeface="Arial" charset="0"/>
        <a:ea typeface="新細明體" charset="-120"/>
        <a:cs typeface="+mn-cs"/>
      </a:defRPr>
    </a:lvl1pPr>
    <a:lvl2pPr marL="457200" algn="l" defTabSz="457200" rtl="0" fontAlgn="base">
      <a:spcBef>
        <a:spcPct val="0"/>
      </a:spcBef>
      <a:spcAft>
        <a:spcPct val="0"/>
      </a:spcAft>
      <a:defRPr kumimoji="1" kern="1200">
        <a:solidFill>
          <a:schemeClr val="tx1"/>
        </a:solidFill>
        <a:latin typeface="Arial" charset="0"/>
        <a:ea typeface="新細明體" charset="-120"/>
        <a:cs typeface="+mn-cs"/>
      </a:defRPr>
    </a:lvl2pPr>
    <a:lvl3pPr marL="914400" algn="l" defTabSz="457200" rtl="0" fontAlgn="base">
      <a:spcBef>
        <a:spcPct val="0"/>
      </a:spcBef>
      <a:spcAft>
        <a:spcPct val="0"/>
      </a:spcAft>
      <a:defRPr kumimoji="1" kern="1200">
        <a:solidFill>
          <a:schemeClr val="tx1"/>
        </a:solidFill>
        <a:latin typeface="Arial" charset="0"/>
        <a:ea typeface="新細明體" charset="-120"/>
        <a:cs typeface="+mn-cs"/>
      </a:defRPr>
    </a:lvl3pPr>
    <a:lvl4pPr marL="1371600" algn="l" defTabSz="457200" rtl="0" fontAlgn="base">
      <a:spcBef>
        <a:spcPct val="0"/>
      </a:spcBef>
      <a:spcAft>
        <a:spcPct val="0"/>
      </a:spcAft>
      <a:defRPr kumimoji="1" kern="1200">
        <a:solidFill>
          <a:schemeClr val="tx1"/>
        </a:solidFill>
        <a:latin typeface="Arial" charset="0"/>
        <a:ea typeface="新細明體" charset="-120"/>
        <a:cs typeface="+mn-cs"/>
      </a:defRPr>
    </a:lvl4pPr>
    <a:lvl5pPr marL="1828800" algn="l" defTabSz="457200"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2"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CC00"/>
    <a:srgbClr val="000099"/>
    <a:srgbClr val="FAEDE7"/>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淺色樣式 2 - 輔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0" autoAdjust="0"/>
    <p:restoredTop sz="94660"/>
  </p:normalViewPr>
  <p:slideViewPr>
    <p:cSldViewPr snapToGrid="0">
      <p:cViewPr varScale="1">
        <p:scale>
          <a:sx n="87" d="100"/>
          <a:sy n="87" d="100"/>
        </p:scale>
        <p:origin x="480" y="77"/>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2"/>
            <a:ext cx="4308130" cy="341775"/>
          </a:xfrm>
          <a:prstGeom prst="rect">
            <a:avLst/>
          </a:prstGeom>
        </p:spPr>
        <p:txBody>
          <a:bodyPr vert="horz" lIns="91842" tIns="45921" rIns="91842" bIns="45921" rtlCol="0"/>
          <a:lstStyle>
            <a:lvl1pPr algn="l">
              <a:defRPr sz="1200"/>
            </a:lvl1pPr>
          </a:lstStyle>
          <a:p>
            <a:endParaRPr lang="zh-TW" altLang="en-US"/>
          </a:p>
        </p:txBody>
      </p:sp>
      <p:sp>
        <p:nvSpPr>
          <p:cNvPr id="3" name="日期版面配置區 2"/>
          <p:cNvSpPr>
            <a:spLocks noGrp="1"/>
          </p:cNvSpPr>
          <p:nvPr>
            <p:ph type="dt" sz="quarter" idx="1"/>
          </p:nvPr>
        </p:nvSpPr>
        <p:spPr>
          <a:xfrm>
            <a:off x="5628888" y="2"/>
            <a:ext cx="4308130" cy="341775"/>
          </a:xfrm>
          <a:prstGeom prst="rect">
            <a:avLst/>
          </a:prstGeom>
        </p:spPr>
        <p:txBody>
          <a:bodyPr vert="horz" lIns="91842" tIns="45921" rIns="91842" bIns="45921" rtlCol="0"/>
          <a:lstStyle>
            <a:lvl1pPr algn="r">
              <a:defRPr sz="1200"/>
            </a:lvl1pPr>
          </a:lstStyle>
          <a:p>
            <a:fld id="{148CE7A8-9CBE-48C0-94A5-038FDAD8EA85}" type="datetimeFigureOut">
              <a:rPr lang="zh-TW" altLang="en-US" smtClean="0"/>
              <a:t>2023/4/6</a:t>
            </a:fld>
            <a:endParaRPr lang="zh-TW" altLang="en-US"/>
          </a:p>
        </p:txBody>
      </p:sp>
      <p:sp>
        <p:nvSpPr>
          <p:cNvPr id="4" name="頁尾版面配置區 3"/>
          <p:cNvSpPr>
            <a:spLocks noGrp="1"/>
          </p:cNvSpPr>
          <p:nvPr>
            <p:ph type="ftr" sz="quarter" idx="2"/>
          </p:nvPr>
        </p:nvSpPr>
        <p:spPr>
          <a:xfrm>
            <a:off x="0" y="6465426"/>
            <a:ext cx="4308130" cy="341775"/>
          </a:xfrm>
          <a:prstGeom prst="rect">
            <a:avLst/>
          </a:prstGeom>
        </p:spPr>
        <p:txBody>
          <a:bodyPr vert="horz" lIns="91842" tIns="45921" rIns="91842" bIns="45921"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5628888" y="6465426"/>
            <a:ext cx="4308130" cy="341775"/>
          </a:xfrm>
          <a:prstGeom prst="rect">
            <a:avLst/>
          </a:prstGeom>
        </p:spPr>
        <p:txBody>
          <a:bodyPr vert="horz" lIns="91842" tIns="45921" rIns="91842" bIns="45921" rtlCol="0" anchor="b"/>
          <a:lstStyle>
            <a:lvl1pPr algn="r">
              <a:defRPr sz="1200"/>
            </a:lvl1pPr>
          </a:lstStyle>
          <a:p>
            <a:fld id="{3432FFC7-876B-4845-BD35-BC5A46340A81}" type="slidenum">
              <a:rPr lang="zh-TW" altLang="en-US" smtClean="0"/>
              <a:t>‹#›</a:t>
            </a:fld>
            <a:endParaRPr lang="zh-TW" altLang="en-US"/>
          </a:p>
        </p:txBody>
      </p:sp>
    </p:spTree>
    <p:extLst>
      <p:ext uri="{BB962C8B-B14F-4D97-AF65-F5344CB8AC3E}">
        <p14:creationId xmlns:p14="http://schemas.microsoft.com/office/powerpoint/2010/main" val="7171966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4307047" cy="341542"/>
          </a:xfrm>
          <a:prstGeom prst="rect">
            <a:avLst/>
          </a:prstGeom>
        </p:spPr>
        <p:txBody>
          <a:bodyPr vert="horz" lIns="95988" tIns="47994" rIns="95988" bIns="47994" rtlCol="0"/>
          <a:lstStyle>
            <a:lvl1pPr algn="l">
              <a:defRPr sz="1300"/>
            </a:lvl1pPr>
          </a:lstStyle>
          <a:p>
            <a:endParaRPr lang="zh-TW" altLang="en-US"/>
          </a:p>
        </p:txBody>
      </p:sp>
      <p:sp>
        <p:nvSpPr>
          <p:cNvPr id="3" name="日期版面配置區 2"/>
          <p:cNvSpPr>
            <a:spLocks noGrp="1"/>
          </p:cNvSpPr>
          <p:nvPr>
            <p:ph type="dt" idx="1"/>
          </p:nvPr>
        </p:nvSpPr>
        <p:spPr>
          <a:xfrm>
            <a:off x="5629993" y="0"/>
            <a:ext cx="4307047" cy="341542"/>
          </a:xfrm>
          <a:prstGeom prst="rect">
            <a:avLst/>
          </a:prstGeom>
        </p:spPr>
        <p:txBody>
          <a:bodyPr vert="horz" lIns="95988" tIns="47994" rIns="95988" bIns="47994" rtlCol="0"/>
          <a:lstStyle>
            <a:lvl1pPr algn="r">
              <a:defRPr sz="1300"/>
            </a:lvl1pPr>
          </a:lstStyle>
          <a:p>
            <a:fld id="{F8E108C0-B658-4DE9-BD2E-AD981E188886}" type="datetimeFigureOut">
              <a:rPr lang="zh-TW" altLang="en-US" smtClean="0"/>
              <a:t>2023/4/6</a:t>
            </a:fld>
            <a:endParaRPr lang="zh-TW" altLang="en-US"/>
          </a:p>
        </p:txBody>
      </p:sp>
      <p:sp>
        <p:nvSpPr>
          <p:cNvPr id="4" name="投影片圖像版面配置區 3"/>
          <p:cNvSpPr>
            <a:spLocks noGrp="1" noRot="1" noChangeAspect="1"/>
          </p:cNvSpPr>
          <p:nvPr>
            <p:ph type="sldImg" idx="2"/>
          </p:nvPr>
        </p:nvSpPr>
        <p:spPr>
          <a:xfrm>
            <a:off x="2927350" y="850900"/>
            <a:ext cx="4087813" cy="2298700"/>
          </a:xfrm>
          <a:prstGeom prst="rect">
            <a:avLst/>
          </a:prstGeom>
          <a:noFill/>
          <a:ln w="12700">
            <a:solidFill>
              <a:prstClr val="black"/>
            </a:solidFill>
          </a:ln>
        </p:spPr>
        <p:txBody>
          <a:bodyPr vert="horz" lIns="95988" tIns="47994" rIns="95988" bIns="47994" rtlCol="0" anchor="ctr"/>
          <a:lstStyle/>
          <a:p>
            <a:endParaRPr lang="zh-TW" altLang="en-US"/>
          </a:p>
        </p:txBody>
      </p:sp>
      <p:sp>
        <p:nvSpPr>
          <p:cNvPr id="5" name="備忘稿版面配置區 4"/>
          <p:cNvSpPr>
            <a:spLocks noGrp="1"/>
          </p:cNvSpPr>
          <p:nvPr>
            <p:ph type="body" sz="quarter" idx="3"/>
          </p:nvPr>
        </p:nvSpPr>
        <p:spPr>
          <a:xfrm>
            <a:off x="993934" y="3275967"/>
            <a:ext cx="7951470" cy="2680335"/>
          </a:xfrm>
          <a:prstGeom prst="rect">
            <a:avLst/>
          </a:prstGeom>
        </p:spPr>
        <p:txBody>
          <a:bodyPr vert="horz" lIns="95988" tIns="47994" rIns="95988" bIns="47994"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1" y="6465662"/>
            <a:ext cx="4307047" cy="341541"/>
          </a:xfrm>
          <a:prstGeom prst="rect">
            <a:avLst/>
          </a:prstGeom>
        </p:spPr>
        <p:txBody>
          <a:bodyPr vert="horz" lIns="95988" tIns="47994" rIns="95988" bIns="47994" rtlCol="0" anchor="b"/>
          <a:lstStyle>
            <a:lvl1pPr algn="l">
              <a:defRPr sz="1300"/>
            </a:lvl1pPr>
          </a:lstStyle>
          <a:p>
            <a:endParaRPr lang="zh-TW" altLang="en-US"/>
          </a:p>
        </p:txBody>
      </p:sp>
      <p:sp>
        <p:nvSpPr>
          <p:cNvPr id="7" name="投影片編號版面配置區 6"/>
          <p:cNvSpPr>
            <a:spLocks noGrp="1"/>
          </p:cNvSpPr>
          <p:nvPr>
            <p:ph type="sldNum" sz="quarter" idx="5"/>
          </p:nvPr>
        </p:nvSpPr>
        <p:spPr>
          <a:xfrm>
            <a:off x="5629993" y="6465662"/>
            <a:ext cx="4307047" cy="341541"/>
          </a:xfrm>
          <a:prstGeom prst="rect">
            <a:avLst/>
          </a:prstGeom>
        </p:spPr>
        <p:txBody>
          <a:bodyPr vert="horz" lIns="95988" tIns="47994" rIns="95988" bIns="47994" rtlCol="0" anchor="b"/>
          <a:lstStyle>
            <a:lvl1pPr algn="r">
              <a:defRPr sz="1300"/>
            </a:lvl1pPr>
          </a:lstStyle>
          <a:p>
            <a:fld id="{CE4478CC-E2AC-48D0-B6EF-2790887FA607}" type="slidenum">
              <a:rPr lang="zh-TW" altLang="en-US" smtClean="0"/>
              <a:t>‹#›</a:t>
            </a:fld>
            <a:endParaRPr lang="zh-TW" altLang="en-US"/>
          </a:p>
        </p:txBody>
      </p:sp>
    </p:spTree>
    <p:extLst>
      <p:ext uri="{BB962C8B-B14F-4D97-AF65-F5344CB8AC3E}">
        <p14:creationId xmlns:p14="http://schemas.microsoft.com/office/powerpoint/2010/main" val="2879399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E4478CC-E2AC-48D0-B6EF-2790887FA607}" type="slidenum">
              <a:rPr lang="zh-TW" altLang="en-US" smtClean="0"/>
              <a:t>1</a:t>
            </a:fld>
            <a:endParaRPr lang="zh-TW" altLang="en-US"/>
          </a:p>
        </p:txBody>
      </p:sp>
    </p:spTree>
    <p:extLst>
      <p:ext uri="{BB962C8B-B14F-4D97-AF65-F5344CB8AC3E}">
        <p14:creationId xmlns:p14="http://schemas.microsoft.com/office/powerpoint/2010/main" val="3811796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E4478CC-E2AC-48D0-B6EF-2790887FA607}" type="slidenum">
              <a:rPr lang="zh-TW" altLang="en-US" smtClean="0"/>
              <a:t>2</a:t>
            </a:fld>
            <a:endParaRPr lang="zh-TW" altLang="en-US"/>
          </a:p>
        </p:txBody>
      </p:sp>
    </p:spTree>
    <p:extLst>
      <p:ext uri="{BB962C8B-B14F-4D97-AF65-F5344CB8AC3E}">
        <p14:creationId xmlns:p14="http://schemas.microsoft.com/office/powerpoint/2010/main" val="592857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E4478CC-E2AC-48D0-B6EF-2790887FA607}" type="slidenum">
              <a:rPr lang="zh-TW" altLang="en-US" smtClean="0"/>
              <a:t>7</a:t>
            </a:fld>
            <a:endParaRPr lang="zh-TW" altLang="en-US"/>
          </a:p>
        </p:txBody>
      </p:sp>
    </p:spTree>
    <p:extLst>
      <p:ext uri="{BB962C8B-B14F-4D97-AF65-F5344CB8AC3E}">
        <p14:creationId xmlns:p14="http://schemas.microsoft.com/office/powerpoint/2010/main" val="196965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E4478CC-E2AC-48D0-B6EF-2790887FA607}" type="slidenum">
              <a:rPr lang="zh-TW" altLang="en-US" smtClean="0"/>
              <a:t>20</a:t>
            </a:fld>
            <a:endParaRPr lang="zh-TW" altLang="en-US"/>
          </a:p>
        </p:txBody>
      </p:sp>
    </p:spTree>
    <p:extLst>
      <p:ext uri="{BB962C8B-B14F-4D97-AF65-F5344CB8AC3E}">
        <p14:creationId xmlns:p14="http://schemas.microsoft.com/office/powerpoint/2010/main" val="4219711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E4478CC-E2AC-48D0-B6EF-2790887FA607}" type="slidenum">
              <a:rPr lang="zh-TW" altLang="en-US" smtClean="0"/>
              <a:t>21</a:t>
            </a:fld>
            <a:endParaRPr lang="zh-TW" altLang="en-US"/>
          </a:p>
        </p:txBody>
      </p:sp>
    </p:spTree>
    <p:extLst>
      <p:ext uri="{BB962C8B-B14F-4D97-AF65-F5344CB8AC3E}">
        <p14:creationId xmlns:p14="http://schemas.microsoft.com/office/powerpoint/2010/main" val="396413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5475841" y="7019925"/>
            <a:ext cx="4187406" cy="36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88" tIns="47994" rIns="95988" bIns="47994" anchor="b"/>
          <a:lstStyle>
            <a:lvl1pPr>
              <a:defRPr kumimoji="1" sz="1200">
                <a:solidFill>
                  <a:schemeClr val="tx1"/>
                </a:solidFill>
                <a:latin typeface="Times New Roman" panose="02020603050405020304" pitchFamily="18" charset="0"/>
                <a:ea typeface="標楷體" panose="03000509000000000000" pitchFamily="65" charset="-120"/>
              </a:defRPr>
            </a:lvl1pPr>
            <a:lvl2pPr marL="742950" indent="-285750">
              <a:defRPr kumimoji="1" sz="1200">
                <a:solidFill>
                  <a:schemeClr val="tx1"/>
                </a:solidFill>
                <a:latin typeface="Times New Roman" panose="02020603050405020304" pitchFamily="18" charset="0"/>
                <a:ea typeface="標楷體" panose="03000509000000000000" pitchFamily="65" charset="-120"/>
              </a:defRPr>
            </a:lvl2pPr>
            <a:lvl3pPr marL="1143000" indent="-228600">
              <a:defRPr kumimoji="1" sz="1200">
                <a:solidFill>
                  <a:schemeClr val="tx1"/>
                </a:solidFill>
                <a:latin typeface="Times New Roman" panose="02020603050405020304" pitchFamily="18" charset="0"/>
                <a:ea typeface="標楷體" panose="03000509000000000000" pitchFamily="65" charset="-120"/>
              </a:defRPr>
            </a:lvl3pPr>
            <a:lvl4pPr marL="1600200" indent="-228600">
              <a:defRPr kumimoji="1" sz="1200">
                <a:solidFill>
                  <a:schemeClr val="tx1"/>
                </a:solidFill>
                <a:latin typeface="Times New Roman" panose="02020603050405020304" pitchFamily="18" charset="0"/>
                <a:ea typeface="標楷體" panose="03000509000000000000" pitchFamily="65" charset="-120"/>
              </a:defRPr>
            </a:lvl4pPr>
            <a:lvl5pPr marL="2057400" indent="-228600">
              <a:defRPr kumimoji="1" sz="12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9pPr>
          </a:lstStyle>
          <a:p>
            <a:pPr algn="r" defTabSz="479942">
              <a:defRPr/>
            </a:pPr>
            <a:fld id="{72147555-59E0-481E-84D9-D8947EF23DCE}" type="slidenum">
              <a:rPr lang="en-US" altLang="zh-TW" sz="1300">
                <a:solidFill>
                  <a:prstClr val="black"/>
                </a:solidFill>
                <a:latin typeface="Arial" panose="020B0604020202020204" pitchFamily="34" charset="0"/>
                <a:ea typeface="新細明體" panose="02020500000000000000" pitchFamily="18" charset="-120"/>
              </a:rPr>
              <a:pPr algn="r" defTabSz="479942">
                <a:defRPr/>
              </a:pPr>
              <a:t>22</a:t>
            </a:fld>
            <a:endParaRPr lang="en-US" altLang="zh-TW" sz="1300">
              <a:solidFill>
                <a:prstClr val="black"/>
              </a:solidFill>
              <a:latin typeface="Arial" panose="020B0604020202020204" pitchFamily="34" charset="0"/>
              <a:ea typeface="新細明體" panose="02020500000000000000" pitchFamily="18" charset="-12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p>
        </p:txBody>
      </p:sp>
    </p:spTree>
    <p:extLst>
      <p:ext uri="{BB962C8B-B14F-4D97-AF65-F5344CB8AC3E}">
        <p14:creationId xmlns:p14="http://schemas.microsoft.com/office/powerpoint/2010/main" val="1916832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5475841" y="7019925"/>
            <a:ext cx="4187406" cy="36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88" tIns="47994" rIns="95988" bIns="47994" anchor="b"/>
          <a:lstStyle>
            <a:lvl1pPr>
              <a:defRPr kumimoji="1" sz="1200">
                <a:solidFill>
                  <a:schemeClr val="tx1"/>
                </a:solidFill>
                <a:latin typeface="Times New Roman" panose="02020603050405020304" pitchFamily="18" charset="0"/>
                <a:ea typeface="標楷體" panose="03000509000000000000" pitchFamily="65" charset="-120"/>
              </a:defRPr>
            </a:lvl1pPr>
            <a:lvl2pPr marL="742950" indent="-285750">
              <a:defRPr kumimoji="1" sz="1200">
                <a:solidFill>
                  <a:schemeClr val="tx1"/>
                </a:solidFill>
                <a:latin typeface="Times New Roman" panose="02020603050405020304" pitchFamily="18" charset="0"/>
                <a:ea typeface="標楷體" panose="03000509000000000000" pitchFamily="65" charset="-120"/>
              </a:defRPr>
            </a:lvl2pPr>
            <a:lvl3pPr marL="1143000" indent="-228600">
              <a:defRPr kumimoji="1" sz="1200">
                <a:solidFill>
                  <a:schemeClr val="tx1"/>
                </a:solidFill>
                <a:latin typeface="Times New Roman" panose="02020603050405020304" pitchFamily="18" charset="0"/>
                <a:ea typeface="標楷體" panose="03000509000000000000" pitchFamily="65" charset="-120"/>
              </a:defRPr>
            </a:lvl3pPr>
            <a:lvl4pPr marL="1600200" indent="-228600">
              <a:defRPr kumimoji="1" sz="1200">
                <a:solidFill>
                  <a:schemeClr val="tx1"/>
                </a:solidFill>
                <a:latin typeface="Times New Roman" panose="02020603050405020304" pitchFamily="18" charset="0"/>
                <a:ea typeface="標楷體" panose="03000509000000000000" pitchFamily="65" charset="-120"/>
              </a:defRPr>
            </a:lvl4pPr>
            <a:lvl5pPr marL="2057400" indent="-228600">
              <a:defRPr kumimoji="1" sz="12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9pPr>
          </a:lstStyle>
          <a:p>
            <a:pPr algn="r" defTabSz="479942">
              <a:defRPr/>
            </a:pPr>
            <a:fld id="{72147555-59E0-481E-84D9-D8947EF23DCE}" type="slidenum">
              <a:rPr lang="en-US" altLang="zh-TW" sz="1300">
                <a:solidFill>
                  <a:prstClr val="black"/>
                </a:solidFill>
                <a:latin typeface="Arial" panose="020B0604020202020204" pitchFamily="34" charset="0"/>
                <a:ea typeface="新細明體" panose="02020500000000000000" pitchFamily="18" charset="-120"/>
              </a:rPr>
              <a:pPr algn="r" defTabSz="479942">
                <a:defRPr/>
              </a:pPr>
              <a:t>23</a:t>
            </a:fld>
            <a:endParaRPr lang="en-US" altLang="zh-TW" sz="1300">
              <a:solidFill>
                <a:prstClr val="black"/>
              </a:solidFill>
              <a:latin typeface="Arial" panose="020B0604020202020204" pitchFamily="34" charset="0"/>
              <a:ea typeface="新細明體" panose="02020500000000000000" pitchFamily="18" charset="-12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p>
        </p:txBody>
      </p:sp>
    </p:spTree>
    <p:extLst>
      <p:ext uri="{BB962C8B-B14F-4D97-AF65-F5344CB8AC3E}">
        <p14:creationId xmlns:p14="http://schemas.microsoft.com/office/powerpoint/2010/main" val="1102871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5475841" y="7019925"/>
            <a:ext cx="4187406" cy="36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88" tIns="47994" rIns="95988" bIns="47994" anchor="b"/>
          <a:lstStyle>
            <a:lvl1pPr>
              <a:defRPr kumimoji="1" sz="1200">
                <a:solidFill>
                  <a:schemeClr val="tx1"/>
                </a:solidFill>
                <a:latin typeface="Times New Roman" panose="02020603050405020304" pitchFamily="18" charset="0"/>
                <a:ea typeface="標楷體" panose="03000509000000000000" pitchFamily="65" charset="-120"/>
              </a:defRPr>
            </a:lvl1pPr>
            <a:lvl2pPr marL="742950" indent="-285750">
              <a:defRPr kumimoji="1" sz="1200">
                <a:solidFill>
                  <a:schemeClr val="tx1"/>
                </a:solidFill>
                <a:latin typeface="Times New Roman" panose="02020603050405020304" pitchFamily="18" charset="0"/>
                <a:ea typeface="標楷體" panose="03000509000000000000" pitchFamily="65" charset="-120"/>
              </a:defRPr>
            </a:lvl2pPr>
            <a:lvl3pPr marL="1143000" indent="-228600">
              <a:defRPr kumimoji="1" sz="1200">
                <a:solidFill>
                  <a:schemeClr val="tx1"/>
                </a:solidFill>
                <a:latin typeface="Times New Roman" panose="02020603050405020304" pitchFamily="18" charset="0"/>
                <a:ea typeface="標楷體" panose="03000509000000000000" pitchFamily="65" charset="-120"/>
              </a:defRPr>
            </a:lvl3pPr>
            <a:lvl4pPr marL="1600200" indent="-228600">
              <a:defRPr kumimoji="1" sz="1200">
                <a:solidFill>
                  <a:schemeClr val="tx1"/>
                </a:solidFill>
                <a:latin typeface="Times New Roman" panose="02020603050405020304" pitchFamily="18" charset="0"/>
                <a:ea typeface="標楷體" panose="03000509000000000000" pitchFamily="65" charset="-120"/>
              </a:defRPr>
            </a:lvl4pPr>
            <a:lvl5pPr marL="2057400" indent="-228600">
              <a:defRPr kumimoji="1" sz="12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9pPr>
          </a:lstStyle>
          <a:p>
            <a:pPr algn="r" defTabSz="479942">
              <a:defRPr/>
            </a:pPr>
            <a:fld id="{72147555-59E0-481E-84D9-D8947EF23DCE}" type="slidenum">
              <a:rPr lang="en-US" altLang="zh-TW" sz="1300">
                <a:solidFill>
                  <a:prstClr val="black"/>
                </a:solidFill>
                <a:latin typeface="Arial" panose="020B0604020202020204" pitchFamily="34" charset="0"/>
                <a:ea typeface="新細明體" panose="02020500000000000000" pitchFamily="18" charset="-120"/>
              </a:rPr>
              <a:pPr algn="r" defTabSz="479942">
                <a:defRPr/>
              </a:pPr>
              <a:t>24</a:t>
            </a:fld>
            <a:endParaRPr lang="en-US" altLang="zh-TW" sz="1300">
              <a:solidFill>
                <a:prstClr val="black"/>
              </a:solidFill>
              <a:latin typeface="Arial" panose="020B0604020202020204" pitchFamily="34" charset="0"/>
              <a:ea typeface="新細明體" panose="02020500000000000000" pitchFamily="18" charset="-12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p>
        </p:txBody>
      </p:sp>
    </p:spTree>
    <p:extLst>
      <p:ext uri="{BB962C8B-B14F-4D97-AF65-F5344CB8AC3E}">
        <p14:creationId xmlns:p14="http://schemas.microsoft.com/office/powerpoint/2010/main" val="3083630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5475841" y="7019925"/>
            <a:ext cx="4187406" cy="36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88" tIns="47994" rIns="95988" bIns="47994" anchor="b"/>
          <a:lstStyle>
            <a:lvl1pPr>
              <a:defRPr kumimoji="1" sz="1200">
                <a:solidFill>
                  <a:schemeClr val="tx1"/>
                </a:solidFill>
                <a:latin typeface="Times New Roman" panose="02020603050405020304" pitchFamily="18" charset="0"/>
                <a:ea typeface="標楷體" panose="03000509000000000000" pitchFamily="65" charset="-120"/>
              </a:defRPr>
            </a:lvl1pPr>
            <a:lvl2pPr marL="742950" indent="-285750">
              <a:defRPr kumimoji="1" sz="1200">
                <a:solidFill>
                  <a:schemeClr val="tx1"/>
                </a:solidFill>
                <a:latin typeface="Times New Roman" panose="02020603050405020304" pitchFamily="18" charset="0"/>
                <a:ea typeface="標楷體" panose="03000509000000000000" pitchFamily="65" charset="-120"/>
              </a:defRPr>
            </a:lvl2pPr>
            <a:lvl3pPr marL="1143000" indent="-228600">
              <a:defRPr kumimoji="1" sz="1200">
                <a:solidFill>
                  <a:schemeClr val="tx1"/>
                </a:solidFill>
                <a:latin typeface="Times New Roman" panose="02020603050405020304" pitchFamily="18" charset="0"/>
                <a:ea typeface="標楷體" panose="03000509000000000000" pitchFamily="65" charset="-120"/>
              </a:defRPr>
            </a:lvl3pPr>
            <a:lvl4pPr marL="1600200" indent="-228600">
              <a:defRPr kumimoji="1" sz="1200">
                <a:solidFill>
                  <a:schemeClr val="tx1"/>
                </a:solidFill>
                <a:latin typeface="Times New Roman" panose="02020603050405020304" pitchFamily="18" charset="0"/>
                <a:ea typeface="標楷體" panose="03000509000000000000" pitchFamily="65" charset="-120"/>
              </a:defRPr>
            </a:lvl4pPr>
            <a:lvl5pPr marL="2057400" indent="-228600">
              <a:defRPr kumimoji="1" sz="12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9pPr>
          </a:lstStyle>
          <a:p>
            <a:pPr algn="r" defTabSz="479942">
              <a:defRPr/>
            </a:pPr>
            <a:fld id="{72147555-59E0-481E-84D9-D8947EF23DCE}" type="slidenum">
              <a:rPr lang="en-US" altLang="zh-TW" sz="1300">
                <a:solidFill>
                  <a:prstClr val="black"/>
                </a:solidFill>
                <a:latin typeface="Arial" panose="020B0604020202020204" pitchFamily="34" charset="0"/>
                <a:ea typeface="新細明體" panose="02020500000000000000" pitchFamily="18" charset="-120"/>
              </a:rPr>
              <a:pPr algn="r" defTabSz="479942">
                <a:defRPr/>
              </a:pPr>
              <a:t>25</a:t>
            </a:fld>
            <a:endParaRPr lang="en-US" altLang="zh-TW" sz="1300">
              <a:solidFill>
                <a:prstClr val="black"/>
              </a:solidFill>
              <a:latin typeface="Arial" panose="020B0604020202020204" pitchFamily="34" charset="0"/>
              <a:ea typeface="新細明體" panose="02020500000000000000" pitchFamily="18" charset="-12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p>
        </p:txBody>
      </p:sp>
    </p:spTree>
    <p:extLst>
      <p:ext uri="{BB962C8B-B14F-4D97-AF65-F5344CB8AC3E}">
        <p14:creationId xmlns:p14="http://schemas.microsoft.com/office/powerpoint/2010/main" val="3326364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Freeform 6"/>
          <p:cNvSpPr>
            <a:spLocks/>
          </p:cNvSpPr>
          <p:nvPr/>
        </p:nvSpPr>
        <p:spPr bwMode="auto">
          <a:xfrm>
            <a:off x="0" y="4324350"/>
            <a:ext cx="1744663" cy="777875"/>
          </a:xfrm>
          <a:custGeom>
            <a:avLst/>
            <a:gdLst>
              <a:gd name="T0" fmla="*/ 0 w 372"/>
              <a:gd name="T1" fmla="*/ 0 h 166"/>
              <a:gd name="T2" fmla="*/ 372 w 372"/>
              <a:gd name="T3" fmla="*/ 166 h 166"/>
            </a:gdLst>
            <a:ahLst/>
            <a:cxnLst>
              <a:cxn ang="0">
                <a:pos x="287" y="166"/>
              </a:cxn>
              <a:cxn ang="0">
                <a:pos x="293" y="164"/>
              </a:cxn>
              <a:cxn ang="0">
                <a:pos x="294" y="163"/>
              </a:cxn>
              <a:cxn ang="0">
                <a:pos x="370" y="87"/>
              </a:cxn>
              <a:cxn ang="0">
                <a:pos x="370" y="78"/>
              </a:cxn>
              <a:cxn ang="0">
                <a:pos x="294" y="3"/>
              </a:cxn>
              <a:cxn ang="0">
                <a:pos x="293" y="2"/>
              </a:cxn>
              <a:cxn ang="0">
                <a:pos x="287" y="0"/>
              </a:cxn>
              <a:cxn ang="0">
                <a:pos x="0" y="0"/>
              </a:cxn>
              <a:cxn ang="0">
                <a:pos x="0" y="166"/>
              </a:cxn>
              <a:cxn ang="0">
                <a:pos x="287" y="166"/>
              </a:cxn>
            </a:cxnLst>
            <a:rect l="T0" t="T1" r="T2" b="T3"/>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2589213" y="4777379"/>
            <a:ext cx="8915399"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a:xfrm>
            <a:off x="531813" y="4529138"/>
            <a:ext cx="779462" cy="365125"/>
          </a:xfrm>
        </p:spPr>
        <p:txBody>
          <a:bodyPr/>
          <a:lstStyle>
            <a:lvl1pPr>
              <a:defRPr/>
            </a:lvl1pPr>
          </a:lstStyle>
          <a:p>
            <a:pPr>
              <a:defRPr/>
            </a:pPr>
            <a:fld id="{14185512-0A30-4251-9826-9B2C2A0605ED}"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92925" y="624110"/>
            <a:ext cx="8911687" cy="1280890"/>
          </a:xfrm>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800BC90-1A5C-46FB-B17F-43DF00D39C3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4" name="Freeform 11"/>
          <p:cNvSpPr>
            <a:spLocks/>
          </p:cNvSpPr>
          <p:nvPr/>
        </p:nvSpPr>
        <p:spPr bwMode="auto">
          <a:xfrm flipV="1">
            <a:off x="-4763" y="31781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3530129"/>
            <a:ext cx="8915399"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a:xfrm>
            <a:off x="531813" y="3244850"/>
            <a:ext cx="779462" cy="365125"/>
          </a:xfrm>
        </p:spPr>
        <p:txBody>
          <a:bodyPr/>
          <a:lstStyle>
            <a:lvl1pPr>
              <a:defRPr/>
            </a:lvl1pPr>
          </a:lstStyle>
          <a:p>
            <a:pPr>
              <a:defRPr/>
            </a:pPr>
            <a:fld id="{EDBAF708-7DF3-41CF-9080-80F453578416}"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5"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8" name="Title 7"/>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6" name="Date Placeholder 4"/>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C6715C1-05A6-418E-A004-F9FF32FDBD73}"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7"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10" name="Title 13"/>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8" name="Date Placeholder 6"/>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9" name="Footer Placeholder 7"/>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00240AA3-2E9F-4006-B5CE-4080379D773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4" name="Date Placeholder 2"/>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5" name="Footer Placeholder 3"/>
          <p:cNvSpPr>
            <a:spLocks noGrp="1"/>
          </p:cNvSpPr>
          <p:nvPr>
            <p:ph type="ftr" sz="quarter" idx="11"/>
          </p:nvPr>
        </p:nvSpPr>
        <p:spPr/>
        <p:txBody>
          <a:bodyPr/>
          <a:lstStyle>
            <a:lvl1pPr>
              <a:defRPr/>
            </a:lvl1pPr>
          </a:lstStyle>
          <a:p>
            <a:pPr>
              <a:defRPr/>
            </a:pPr>
            <a:endParaRPr lang="en-US" dirty="0"/>
          </a:p>
        </p:txBody>
      </p:sp>
      <p:sp>
        <p:nvSpPr>
          <p:cNvPr id="6" name="Slide Number Placeholder 4"/>
          <p:cNvSpPr>
            <a:spLocks noGrp="1"/>
          </p:cNvSpPr>
          <p:nvPr>
            <p:ph type="sldNum" sz="quarter" idx="12"/>
          </p:nvPr>
        </p:nvSpPr>
        <p:spPr/>
        <p:txBody>
          <a:bodyPr/>
          <a:lstStyle>
            <a:lvl1pPr>
              <a:defRPr/>
            </a:lvl1pPr>
          </a:lstStyle>
          <a:p>
            <a:pPr>
              <a:defRPr/>
            </a:pPr>
            <a:fld id="{7B6447A6-6956-4140-90DB-F5D27ED8603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3" name="Date Placeholder 1"/>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dirty="0"/>
          </a:p>
        </p:txBody>
      </p:sp>
      <p:sp>
        <p:nvSpPr>
          <p:cNvPr id="5" name="Slide Number Placeholder 3"/>
          <p:cNvSpPr>
            <a:spLocks noGrp="1"/>
          </p:cNvSpPr>
          <p:nvPr>
            <p:ph type="sldNum" sz="quarter" idx="12"/>
          </p:nvPr>
        </p:nvSpPr>
        <p:spPr/>
        <p:txBody>
          <a:bodyPr/>
          <a:lstStyle>
            <a:lvl1pPr>
              <a:defRPr/>
            </a:lvl1pPr>
          </a:lstStyle>
          <a:p>
            <a:pPr>
              <a:defRPr/>
            </a:pPr>
            <a:fld id="{516F2E18-0106-4849-A07B-D10E32CFEF9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5"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2" y="446088"/>
            <a:ext cx="3505199" cy="976312"/>
          </a:xfrm>
        </p:spPr>
        <p:txBody>
          <a:bodyPr anchor="b"/>
          <a:lstStyle>
            <a:lvl1pPr algn="l">
              <a:defRPr sz="20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6" name="Date Placeholder 4"/>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p:txBody>
          <a:bodyPr/>
          <a:lstStyle>
            <a:lvl1pPr>
              <a:defRPr/>
            </a:lvl1pPr>
          </a:lstStyle>
          <a:p>
            <a:pPr>
              <a:defRPr/>
            </a:pPr>
            <a:fld id="{94DCDDE0-ABB3-47FA-B3E5-35A4B1DA853B}"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2589212" y="634965"/>
            <a:ext cx="8915400"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noProof="0" smtClean="0"/>
              <a:t>按一下圖示以新增圖片</a:t>
            </a:r>
            <a:endParaRPr lang="en-US" noProof="0"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6" name="Date Placeholder 4"/>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a:xfrm>
            <a:off x="531813" y="4983163"/>
            <a:ext cx="779462" cy="365125"/>
          </a:xfrm>
        </p:spPr>
        <p:txBody>
          <a:bodyPr/>
          <a:lstStyle>
            <a:lvl1pPr>
              <a:defRPr/>
            </a:lvl1pPr>
          </a:lstStyle>
          <a:p>
            <a:pPr>
              <a:defRPr/>
            </a:pPr>
            <a:fld id="{E085618C-086C-47EF-A7F6-FA74E498AED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4" name="Freeform 11"/>
          <p:cNvSpPr>
            <a:spLocks/>
          </p:cNvSpPr>
          <p:nvPr/>
        </p:nvSpPr>
        <p:spPr bwMode="auto">
          <a:xfrm flipV="1">
            <a:off x="-4763" y="31781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a:xfrm>
            <a:off x="531813" y="3244850"/>
            <a:ext cx="779462" cy="365125"/>
          </a:xfrm>
        </p:spPr>
        <p:txBody>
          <a:bodyPr/>
          <a:lstStyle>
            <a:lvl1pPr>
              <a:defRPr/>
            </a:lvl1pPr>
          </a:lstStyle>
          <a:p>
            <a:pPr>
              <a:defRPr/>
            </a:pPr>
            <a:fld id="{CEF3DFF2-AE24-47E3-A0E1-D64C0BCF9EB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5" name="Freeform 11"/>
          <p:cNvSpPr>
            <a:spLocks/>
          </p:cNvSpPr>
          <p:nvPr/>
        </p:nvSpPr>
        <p:spPr bwMode="auto">
          <a:xfrm flipV="1">
            <a:off x="-4763" y="31781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6" name="TextBox 13"/>
          <p:cNvSpPr txBox="1"/>
          <p:nvPr/>
        </p:nvSpPr>
        <p:spPr>
          <a:xfrm>
            <a:off x="2466975" y="647700"/>
            <a:ext cx="609600" cy="585788"/>
          </a:xfrm>
          <a:prstGeom prst="rect">
            <a:avLst/>
          </a:prstGeom>
        </p:spPr>
        <p:txBody>
          <a:bodyPr anchor="ctr"/>
          <a:lstStyle/>
          <a:p>
            <a:pPr fontAlgn="auto">
              <a:spcBef>
                <a:spcPts val="0"/>
              </a:spcBef>
              <a:spcAft>
                <a:spcPts val="0"/>
              </a:spcAft>
              <a:defRPr/>
            </a:pPr>
            <a:r>
              <a:rPr kumimoji="0" lang="en-US" sz="8000" dirty="0">
                <a:ln w="3175" cmpd="sng">
                  <a:noFill/>
                </a:ln>
                <a:solidFill>
                  <a:schemeClr val="accent1"/>
                </a:solidFill>
                <a:latin typeface="Arial"/>
                <a:ea typeface="+mn-ea"/>
              </a:rPr>
              <a:t>“</a:t>
            </a:r>
          </a:p>
        </p:txBody>
      </p:sp>
      <p:sp>
        <p:nvSpPr>
          <p:cNvPr id="7" name="TextBox 14"/>
          <p:cNvSpPr txBox="1"/>
          <p:nvPr/>
        </p:nvSpPr>
        <p:spPr>
          <a:xfrm>
            <a:off x="11114088" y="2905125"/>
            <a:ext cx="609600" cy="584200"/>
          </a:xfrm>
          <a:prstGeom prst="rect">
            <a:avLst/>
          </a:prstGeom>
        </p:spPr>
        <p:txBody>
          <a:bodyPr anchor="ctr"/>
          <a:lstStyle/>
          <a:p>
            <a:pPr fontAlgn="auto">
              <a:spcBef>
                <a:spcPts val="0"/>
              </a:spcBef>
              <a:spcAft>
                <a:spcPts val="0"/>
              </a:spcAft>
              <a:defRPr/>
            </a:pPr>
            <a:r>
              <a:rPr kumimoji="0" lang="en-US" sz="8000" dirty="0">
                <a:ln w="3175" cmpd="sng">
                  <a:noFill/>
                </a:ln>
                <a:solidFill>
                  <a:schemeClr val="accent1"/>
                </a:solidFill>
                <a:latin typeface="Arial"/>
                <a:ea typeface="+mn-ea"/>
              </a:rPr>
              <a:t>”</a:t>
            </a:r>
          </a:p>
        </p:txBody>
      </p:sp>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8" name="Date Placeholder 3"/>
          <p:cNvSpPr>
            <a:spLocks noGrp="1"/>
          </p:cNvSpPr>
          <p:nvPr>
            <p:ph type="dt" sz="half" idx="14"/>
          </p:nvPr>
        </p:nvSpPr>
        <p:spPr/>
        <p:txBody>
          <a:bodyPr/>
          <a:lstStyle>
            <a:lvl1pPr>
              <a:defRPr/>
            </a:lvl1pPr>
          </a:lstStyle>
          <a:p>
            <a:pPr>
              <a:defRPr/>
            </a:pPr>
            <a:r>
              <a:rPr lang="en-US" altLang="zh-TW" smtClean="0"/>
              <a:t>1092 </a:t>
            </a:r>
            <a:r>
              <a:rPr lang="zh-TW" altLang="en-US" smtClean="0"/>
              <a:t>師生座談</a:t>
            </a:r>
            <a:endParaRPr lang="en-US" dirty="0"/>
          </a:p>
        </p:txBody>
      </p:sp>
      <p:sp>
        <p:nvSpPr>
          <p:cNvPr id="9" name="Footer Placeholder 4"/>
          <p:cNvSpPr>
            <a:spLocks noGrp="1"/>
          </p:cNvSpPr>
          <p:nvPr>
            <p:ph type="ftr" sz="quarter" idx="15"/>
          </p:nvPr>
        </p:nvSpPr>
        <p:spPr/>
        <p:txBody>
          <a:bodyPr/>
          <a:lstStyle>
            <a:lvl1pPr>
              <a:defRPr/>
            </a:lvl1pPr>
          </a:lstStyle>
          <a:p>
            <a:pPr>
              <a:defRPr/>
            </a:pPr>
            <a:endParaRPr lang="en-US" dirty="0"/>
          </a:p>
        </p:txBody>
      </p:sp>
      <p:sp>
        <p:nvSpPr>
          <p:cNvPr id="10" name="Slide Number Placeholder 5"/>
          <p:cNvSpPr>
            <a:spLocks noGrp="1"/>
          </p:cNvSpPr>
          <p:nvPr>
            <p:ph type="sldNum" sz="quarter" idx="16"/>
          </p:nvPr>
        </p:nvSpPr>
        <p:spPr>
          <a:xfrm>
            <a:off x="531813" y="3244850"/>
            <a:ext cx="779462" cy="365125"/>
          </a:xfrm>
        </p:spPr>
        <p:txBody>
          <a:bodyPr/>
          <a:lstStyle>
            <a:lvl1pPr>
              <a:defRPr/>
            </a:lvl1pPr>
          </a:lstStyle>
          <a:p>
            <a:pPr>
              <a:defRPr/>
            </a:pPr>
            <a:fld id="{7820F38B-2AC8-4C3C-8A77-C4917ED077FD}"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zh-TW" altLang="en-US" smtClean="0"/>
              <a:t>編輯母片文字樣式</a:t>
            </a:r>
          </a:p>
        </p:txBody>
      </p:sp>
      <p:sp>
        <p:nvSpPr>
          <p:cNvPr id="6" name="Date Placeholder 4"/>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a:xfrm>
            <a:off x="531813" y="4983163"/>
            <a:ext cx="779462" cy="365125"/>
          </a:xfrm>
        </p:spPr>
        <p:txBody>
          <a:bodyPr/>
          <a:lstStyle>
            <a:lvl1pPr>
              <a:defRPr/>
            </a:lvl1pPr>
          </a:lstStyle>
          <a:p>
            <a:pPr>
              <a:defRPr/>
            </a:pPr>
            <a:fld id="{7C646337-34F0-41FC-A92D-9DC257D9C537}"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6" name="TextBox 16"/>
          <p:cNvSpPr txBox="1"/>
          <p:nvPr/>
        </p:nvSpPr>
        <p:spPr>
          <a:xfrm>
            <a:off x="2466975" y="647700"/>
            <a:ext cx="609600" cy="585788"/>
          </a:xfrm>
          <a:prstGeom prst="rect">
            <a:avLst/>
          </a:prstGeom>
        </p:spPr>
        <p:txBody>
          <a:bodyPr anchor="ctr"/>
          <a:lstStyle/>
          <a:p>
            <a:pPr fontAlgn="auto">
              <a:spcBef>
                <a:spcPts val="0"/>
              </a:spcBef>
              <a:spcAft>
                <a:spcPts val="0"/>
              </a:spcAft>
              <a:defRPr/>
            </a:pPr>
            <a:r>
              <a:rPr kumimoji="0" lang="en-US" sz="8000" dirty="0">
                <a:ln w="3175" cmpd="sng">
                  <a:noFill/>
                </a:ln>
                <a:solidFill>
                  <a:schemeClr val="accent1"/>
                </a:solidFill>
                <a:latin typeface="Arial"/>
                <a:ea typeface="+mn-ea"/>
              </a:rPr>
              <a:t>“</a:t>
            </a:r>
          </a:p>
        </p:txBody>
      </p:sp>
      <p:sp>
        <p:nvSpPr>
          <p:cNvPr id="7" name="TextBox 17"/>
          <p:cNvSpPr txBox="1"/>
          <p:nvPr/>
        </p:nvSpPr>
        <p:spPr>
          <a:xfrm>
            <a:off x="11114088" y="2905125"/>
            <a:ext cx="609600" cy="584200"/>
          </a:xfrm>
          <a:prstGeom prst="rect">
            <a:avLst/>
          </a:prstGeom>
        </p:spPr>
        <p:txBody>
          <a:bodyPr anchor="ctr"/>
          <a:lstStyle/>
          <a:p>
            <a:pPr fontAlgn="auto">
              <a:spcBef>
                <a:spcPts val="0"/>
              </a:spcBef>
              <a:spcAft>
                <a:spcPts val="0"/>
              </a:spcAft>
              <a:defRPr/>
            </a:pPr>
            <a:r>
              <a:rPr kumimoji="0" lang="en-US" sz="8000" dirty="0">
                <a:ln w="3175" cmpd="sng">
                  <a:noFill/>
                </a:ln>
                <a:solidFill>
                  <a:schemeClr val="accent1"/>
                </a:solidFill>
                <a:latin typeface="Arial"/>
                <a:ea typeface="+mn-ea"/>
              </a:rPr>
              <a:t>”</a:t>
            </a:r>
          </a:p>
        </p:txBody>
      </p:sp>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zh-TW" altLang="en-US" smtClean="0"/>
              <a:t>編輯母片文字樣式</a:t>
            </a:r>
          </a:p>
        </p:txBody>
      </p:sp>
      <p:sp>
        <p:nvSpPr>
          <p:cNvPr id="8" name="Date Placeholder 4"/>
          <p:cNvSpPr>
            <a:spLocks noGrp="1"/>
          </p:cNvSpPr>
          <p:nvPr>
            <p:ph type="dt" sz="half" idx="14"/>
          </p:nvPr>
        </p:nvSpPr>
        <p:spPr/>
        <p:txBody>
          <a:bodyPr/>
          <a:lstStyle>
            <a:lvl1pPr>
              <a:defRPr/>
            </a:lvl1pPr>
          </a:lstStyle>
          <a:p>
            <a:pPr>
              <a:defRPr/>
            </a:pPr>
            <a:r>
              <a:rPr lang="en-US" altLang="zh-TW" smtClean="0"/>
              <a:t>1092 </a:t>
            </a:r>
            <a:r>
              <a:rPr lang="zh-TW" altLang="en-US" smtClean="0"/>
              <a:t>師生座談</a:t>
            </a:r>
            <a:endParaRPr lang="en-US" dirty="0"/>
          </a:p>
        </p:txBody>
      </p:sp>
      <p:sp>
        <p:nvSpPr>
          <p:cNvPr id="9" name="Footer Placeholder 5"/>
          <p:cNvSpPr>
            <a:spLocks noGrp="1"/>
          </p:cNvSpPr>
          <p:nvPr>
            <p:ph type="ftr" sz="quarter" idx="15"/>
          </p:nvPr>
        </p:nvSpPr>
        <p:spPr/>
        <p:txBody>
          <a:bodyPr/>
          <a:lstStyle>
            <a:lvl1pPr>
              <a:defRPr/>
            </a:lvl1pPr>
          </a:lstStyle>
          <a:p>
            <a:pPr>
              <a:defRPr/>
            </a:pPr>
            <a:endParaRPr lang="en-US" dirty="0"/>
          </a:p>
        </p:txBody>
      </p:sp>
      <p:sp>
        <p:nvSpPr>
          <p:cNvPr id="10" name="Slide Number Placeholder 6"/>
          <p:cNvSpPr>
            <a:spLocks noGrp="1"/>
          </p:cNvSpPr>
          <p:nvPr>
            <p:ph type="sldNum" sz="quarter" idx="16"/>
          </p:nvPr>
        </p:nvSpPr>
        <p:spPr>
          <a:xfrm>
            <a:off x="531813" y="4983163"/>
            <a:ext cx="779462" cy="365125"/>
          </a:xfrm>
        </p:spPr>
        <p:txBody>
          <a:bodyPr/>
          <a:lstStyle>
            <a:lvl1pPr>
              <a:defRPr/>
            </a:lvl1pPr>
          </a:lstStyle>
          <a:p>
            <a:pPr>
              <a:defRPr/>
            </a:pPr>
            <a:fld id="{6D865431-2FCC-4C83-973A-A2658C3D8C4C}"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zh-TW" altLang="en-US" smtClean="0"/>
              <a:t>編輯母片文字樣式</a:t>
            </a:r>
          </a:p>
        </p:txBody>
      </p:sp>
      <p:sp>
        <p:nvSpPr>
          <p:cNvPr id="6" name="Date Placeholder 4"/>
          <p:cNvSpPr>
            <a:spLocks noGrp="1"/>
          </p:cNvSpPr>
          <p:nvPr>
            <p:ph type="dt" sz="half" idx="14"/>
          </p:nvPr>
        </p:nvSpPr>
        <p:spPr/>
        <p:txBody>
          <a:bodyPr/>
          <a:lstStyle>
            <a:lvl1pPr>
              <a:defRPr/>
            </a:lvl1pPr>
          </a:lstStyle>
          <a:p>
            <a:pPr>
              <a:defRPr/>
            </a:pPr>
            <a:r>
              <a:rPr lang="en-US" altLang="zh-TW" smtClean="0"/>
              <a:t>1092 </a:t>
            </a:r>
            <a:r>
              <a:rPr lang="zh-TW" altLang="en-US" smtClean="0"/>
              <a:t>師生座談</a:t>
            </a:r>
            <a:endParaRPr lang="en-US" dirty="0"/>
          </a:p>
        </p:txBody>
      </p:sp>
      <p:sp>
        <p:nvSpPr>
          <p:cNvPr id="7" name="Footer Placeholder 5"/>
          <p:cNvSpPr>
            <a:spLocks noGrp="1"/>
          </p:cNvSpPr>
          <p:nvPr>
            <p:ph type="ftr" sz="quarter" idx="15"/>
          </p:nvPr>
        </p:nvSpPr>
        <p:spPr/>
        <p:txBody>
          <a:bodyPr/>
          <a:lstStyle>
            <a:lvl1pPr>
              <a:defRPr/>
            </a:lvl1pPr>
          </a:lstStyle>
          <a:p>
            <a:pPr>
              <a:defRPr/>
            </a:pPr>
            <a:endParaRPr lang="en-US" dirty="0"/>
          </a:p>
        </p:txBody>
      </p:sp>
      <p:sp>
        <p:nvSpPr>
          <p:cNvPr id="8" name="Slide Number Placeholder 6"/>
          <p:cNvSpPr>
            <a:spLocks noGrp="1"/>
          </p:cNvSpPr>
          <p:nvPr>
            <p:ph type="sldNum" sz="quarter" idx="16"/>
          </p:nvPr>
        </p:nvSpPr>
        <p:spPr>
          <a:xfrm>
            <a:off x="531813" y="4983163"/>
            <a:ext cx="779462" cy="365125"/>
          </a:xfrm>
        </p:spPr>
        <p:txBody>
          <a:bodyPr/>
          <a:lstStyle>
            <a:lvl1pPr>
              <a:defRPr/>
            </a:lvl1pPr>
          </a:lstStyle>
          <a:p>
            <a:pPr>
              <a:defRPr/>
            </a:pPr>
            <a:fld id="{A72D1E9F-818C-448B-B3D5-F65AE60D0FD9}"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475DD63-BB50-49FE-934C-7760D5AD7EE4}"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Vertical Title 1"/>
          <p:cNvSpPr>
            <a:spLocks noGrp="1"/>
          </p:cNvSpPr>
          <p:nvPr>
            <p:ph type="title" orient="vert"/>
          </p:nvPr>
        </p:nvSpPr>
        <p:spPr>
          <a:xfrm>
            <a:off x="9294812" y="627405"/>
            <a:ext cx="2207601" cy="5283817"/>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D87A65E-2DA2-4883-BD69-3E8FA866BEE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228600"/>
            <a:ext cx="2851150" cy="6638925"/>
            <a:chOff x="2487613" y="285750"/>
            <a:chExt cx="2428875" cy="5654676"/>
          </a:xfrm>
        </p:grpSpPr>
        <p:sp>
          <p:nvSpPr>
            <p:cNvPr id="1046" name="Freeform 11"/>
            <p:cNvSpPr>
              <a:spLocks/>
            </p:cNvSpPr>
            <p:nvPr/>
          </p:nvSpPr>
          <p:spPr bwMode="auto">
            <a:xfrm>
              <a:off x="2487613" y="2284413"/>
              <a:ext cx="85725" cy="533400"/>
            </a:xfrm>
            <a:custGeom>
              <a:avLst/>
              <a:gdLst>
                <a:gd name="T0" fmla="*/ 0 w 22"/>
                <a:gd name="T1" fmla="*/ 0 h 136"/>
                <a:gd name="T2" fmla="*/ 22 w 22"/>
                <a:gd name="T3" fmla="*/ 136 h 136"/>
              </a:gdLst>
              <a:ahLst/>
              <a:cxnLst>
                <a:cxn ang="0">
                  <a:pos x="22" y="136"/>
                </a:cxn>
                <a:cxn ang="0">
                  <a:pos x="17" y="80"/>
                </a:cxn>
                <a:cxn ang="0">
                  <a:pos x="0" y="0"/>
                </a:cxn>
                <a:cxn ang="0">
                  <a:pos x="0" y="35"/>
                </a:cxn>
                <a:cxn ang="0">
                  <a:pos x="20" y="124"/>
                </a:cxn>
                <a:cxn ang="0">
                  <a:pos x="22" y="136"/>
                </a:cxn>
              </a:cxnLst>
              <a:rect l="T0" t="T1" r="T2" b="T3"/>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9525">
              <a:noFill/>
              <a:round/>
              <a:headEnd/>
              <a:tailEnd/>
            </a:ln>
          </p:spPr>
          <p:txBody>
            <a:bodyPr/>
            <a:lstStyle/>
            <a:p>
              <a:endParaRPr lang="zh-TW" altLang="en-US"/>
            </a:p>
          </p:txBody>
        </p:sp>
        <p:sp>
          <p:nvSpPr>
            <p:cNvPr id="1047" name="Freeform 12"/>
            <p:cNvSpPr>
              <a:spLocks/>
            </p:cNvSpPr>
            <p:nvPr/>
          </p:nvSpPr>
          <p:spPr bwMode="auto">
            <a:xfrm>
              <a:off x="2597151" y="2779713"/>
              <a:ext cx="550863" cy="1978025"/>
            </a:xfrm>
            <a:custGeom>
              <a:avLst/>
              <a:gdLst>
                <a:gd name="T0" fmla="*/ 0 w 140"/>
                <a:gd name="T1" fmla="*/ 0 h 504"/>
                <a:gd name="T2" fmla="*/ 140 w 140"/>
                <a:gd name="T3" fmla="*/ 504 h 504"/>
              </a:gdLst>
              <a:ahLst/>
              <a:cxnLst>
                <a:cxn ang="0">
                  <a:pos x="86" y="350"/>
                </a:cxn>
                <a:cxn ang="0">
                  <a:pos x="139" y="504"/>
                </a:cxn>
                <a:cxn ang="0">
                  <a:pos x="140" y="478"/>
                </a:cxn>
                <a:cxn ang="0">
                  <a:pos x="95" y="347"/>
                </a:cxn>
                <a:cxn ang="0">
                  <a:pos x="0" y="0"/>
                </a:cxn>
                <a:cxn ang="0">
                  <a:pos x="6" y="61"/>
                </a:cxn>
                <a:cxn ang="0">
                  <a:pos x="86" y="350"/>
                </a:cxn>
              </a:cxnLst>
              <a:rect l="T0" t="T1" r="T2" b="T3"/>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9525">
              <a:noFill/>
              <a:round/>
              <a:headEnd/>
              <a:tailEnd/>
            </a:ln>
          </p:spPr>
          <p:txBody>
            <a:bodyPr/>
            <a:lstStyle/>
            <a:p>
              <a:endParaRPr lang="zh-TW" altLang="en-US"/>
            </a:p>
          </p:txBody>
        </p:sp>
        <p:sp>
          <p:nvSpPr>
            <p:cNvPr id="1048" name="Freeform 13"/>
            <p:cNvSpPr>
              <a:spLocks/>
            </p:cNvSpPr>
            <p:nvPr/>
          </p:nvSpPr>
          <p:spPr bwMode="auto">
            <a:xfrm>
              <a:off x="3175001" y="4730750"/>
              <a:ext cx="519113" cy="1209675"/>
            </a:xfrm>
            <a:custGeom>
              <a:avLst/>
              <a:gdLst>
                <a:gd name="T0" fmla="*/ 0 w 132"/>
                <a:gd name="T1" fmla="*/ 0 h 308"/>
                <a:gd name="T2" fmla="*/ 132 w 132"/>
                <a:gd name="T3" fmla="*/ 308 h 308"/>
              </a:gdLst>
              <a:ahLst/>
              <a:cxnLst>
                <a:cxn ang="0">
                  <a:pos x="8" y="22"/>
                </a:cxn>
                <a:cxn ang="0">
                  <a:pos x="0" y="0"/>
                </a:cxn>
                <a:cxn ang="0">
                  <a:pos x="0" y="29"/>
                </a:cxn>
                <a:cxn ang="0">
                  <a:pos x="68" y="194"/>
                </a:cxn>
                <a:cxn ang="0">
                  <a:pos x="123" y="308"/>
                </a:cxn>
                <a:cxn ang="0">
                  <a:pos x="132" y="308"/>
                </a:cxn>
                <a:cxn ang="0">
                  <a:pos x="77" y="190"/>
                </a:cxn>
                <a:cxn ang="0">
                  <a:pos x="8" y="22"/>
                </a:cxn>
              </a:cxnLst>
              <a:rect l="T0" t="T1" r="T2" b="T3"/>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9525">
              <a:noFill/>
              <a:round/>
              <a:headEnd/>
              <a:tailEnd/>
            </a:ln>
          </p:spPr>
          <p:txBody>
            <a:bodyPr/>
            <a:lstStyle/>
            <a:p>
              <a:endParaRPr lang="zh-TW" altLang="en-US"/>
            </a:p>
          </p:txBody>
        </p:sp>
        <p:sp>
          <p:nvSpPr>
            <p:cNvPr id="1049" name="Freeform 14"/>
            <p:cNvSpPr>
              <a:spLocks/>
            </p:cNvSpPr>
            <p:nvPr/>
          </p:nvSpPr>
          <p:spPr bwMode="auto">
            <a:xfrm>
              <a:off x="3305176" y="5630863"/>
              <a:ext cx="146050" cy="309563"/>
            </a:xfrm>
            <a:custGeom>
              <a:avLst/>
              <a:gdLst>
                <a:gd name="T0" fmla="*/ 0 w 37"/>
                <a:gd name="T1" fmla="*/ 0 h 79"/>
                <a:gd name="T2" fmla="*/ 37 w 37"/>
                <a:gd name="T3" fmla="*/ 79 h 79"/>
              </a:gdLst>
              <a:ahLst/>
              <a:cxnLst>
                <a:cxn ang="0">
                  <a:pos x="28" y="79"/>
                </a:cxn>
                <a:cxn ang="0">
                  <a:pos x="37" y="79"/>
                </a:cxn>
                <a:cxn ang="0">
                  <a:pos x="0" y="0"/>
                </a:cxn>
                <a:cxn ang="0">
                  <a:pos x="28" y="79"/>
                </a:cxn>
              </a:cxnLst>
              <a:rect l="T0" t="T1" r="T2" b="T3"/>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9525">
              <a:noFill/>
              <a:round/>
              <a:headEnd/>
              <a:tailEnd/>
            </a:ln>
          </p:spPr>
          <p:txBody>
            <a:bodyPr/>
            <a:lstStyle/>
            <a:p>
              <a:endParaRPr lang="zh-TW" altLang="en-US"/>
            </a:p>
          </p:txBody>
        </p:sp>
        <p:sp>
          <p:nvSpPr>
            <p:cNvPr id="1050" name="Freeform 15"/>
            <p:cNvSpPr>
              <a:spLocks/>
            </p:cNvSpPr>
            <p:nvPr/>
          </p:nvSpPr>
          <p:spPr bwMode="auto">
            <a:xfrm>
              <a:off x="2573338" y="2817813"/>
              <a:ext cx="700088" cy="2835275"/>
            </a:xfrm>
            <a:custGeom>
              <a:avLst/>
              <a:gdLst>
                <a:gd name="T0" fmla="*/ 0 w 178"/>
                <a:gd name="T1" fmla="*/ 0 h 722"/>
                <a:gd name="T2" fmla="*/ 178 w 178"/>
                <a:gd name="T3" fmla="*/ 722 h 722"/>
              </a:gdLst>
              <a:ahLst/>
              <a:cxnLst>
                <a:cxn ang="0">
                  <a:pos x="162" y="660"/>
                </a:cxn>
                <a:cxn ang="0">
                  <a:pos x="116" y="534"/>
                </a:cxn>
                <a:cxn ang="0">
                  <a:pos x="40" y="236"/>
                </a:cxn>
                <a:cxn ang="0">
                  <a:pos x="12" y="51"/>
                </a:cxn>
                <a:cxn ang="0">
                  <a:pos x="0" y="0"/>
                </a:cxn>
                <a:cxn ang="0">
                  <a:pos x="33" y="237"/>
                </a:cxn>
                <a:cxn ang="0">
                  <a:pos x="107" y="537"/>
                </a:cxn>
                <a:cxn ang="0">
                  <a:pos x="160" y="681"/>
                </a:cxn>
                <a:cxn ang="0">
                  <a:pos x="178" y="722"/>
                </a:cxn>
                <a:cxn ang="0">
                  <a:pos x="174" y="708"/>
                </a:cxn>
                <a:cxn ang="0">
                  <a:pos x="162" y="660"/>
                </a:cxn>
              </a:cxnLst>
              <a:rect l="T0" t="T1" r="T2" b="T3"/>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9525">
              <a:noFill/>
              <a:round/>
              <a:headEnd/>
              <a:tailEnd/>
            </a:ln>
          </p:spPr>
          <p:txBody>
            <a:bodyPr/>
            <a:lstStyle/>
            <a:p>
              <a:endParaRPr lang="zh-TW" altLang="en-US"/>
            </a:p>
          </p:txBody>
        </p:sp>
        <p:sp>
          <p:nvSpPr>
            <p:cNvPr id="1051" name="Freeform 16"/>
            <p:cNvSpPr>
              <a:spLocks/>
            </p:cNvSpPr>
            <p:nvPr/>
          </p:nvSpPr>
          <p:spPr bwMode="auto">
            <a:xfrm>
              <a:off x="2506663" y="285750"/>
              <a:ext cx="90488" cy="2493963"/>
            </a:xfrm>
            <a:custGeom>
              <a:avLst/>
              <a:gdLst>
                <a:gd name="T0" fmla="*/ 0 w 23"/>
                <a:gd name="T1" fmla="*/ 0 h 635"/>
                <a:gd name="T2" fmla="*/ 23 w 23"/>
                <a:gd name="T3" fmla="*/ 635 h 635"/>
              </a:gdLst>
              <a:ahLst/>
              <a:cxnLst>
                <a:cxn ang="0">
                  <a:pos x="11" y="577"/>
                </a:cxn>
                <a:cxn ang="0">
                  <a:pos x="12" y="589"/>
                </a:cxn>
                <a:cxn ang="0">
                  <a:pos x="22" y="632"/>
                </a:cxn>
                <a:cxn ang="0">
                  <a:pos x="23" y="635"/>
                </a:cxn>
                <a:cxn ang="0">
                  <a:pos x="17" y="576"/>
                </a:cxn>
                <a:cxn ang="0">
                  <a:pos x="5" y="269"/>
                </a:cxn>
                <a:cxn ang="0">
                  <a:pos x="15" y="0"/>
                </a:cxn>
                <a:cxn ang="0">
                  <a:pos x="12" y="0"/>
                </a:cxn>
                <a:cxn ang="0">
                  <a:pos x="1" y="269"/>
                </a:cxn>
                <a:cxn ang="0">
                  <a:pos x="11" y="577"/>
                </a:cxn>
              </a:cxnLst>
              <a:rect l="T0" t="T1" r="T2" b="T3"/>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9525">
              <a:noFill/>
              <a:round/>
              <a:headEnd/>
              <a:tailEnd/>
            </a:ln>
          </p:spPr>
          <p:txBody>
            <a:bodyPr/>
            <a:lstStyle/>
            <a:p>
              <a:endParaRPr lang="zh-TW" altLang="en-US"/>
            </a:p>
          </p:txBody>
        </p:sp>
        <p:sp>
          <p:nvSpPr>
            <p:cNvPr id="1052" name="Freeform 17"/>
            <p:cNvSpPr>
              <a:spLocks/>
            </p:cNvSpPr>
            <p:nvPr/>
          </p:nvSpPr>
          <p:spPr bwMode="auto">
            <a:xfrm>
              <a:off x="2554288" y="2598738"/>
              <a:ext cx="66675" cy="420688"/>
            </a:xfrm>
            <a:custGeom>
              <a:avLst/>
              <a:gdLst>
                <a:gd name="T0" fmla="*/ 0 w 17"/>
                <a:gd name="T1" fmla="*/ 0 h 107"/>
                <a:gd name="T2" fmla="*/ 17 w 17"/>
                <a:gd name="T3" fmla="*/ 107 h 107"/>
              </a:gdLst>
              <a:ahLst/>
              <a:cxnLst>
                <a:cxn ang="0">
                  <a:pos x="0" y="0"/>
                </a:cxn>
                <a:cxn ang="0">
                  <a:pos x="5" y="56"/>
                </a:cxn>
                <a:cxn ang="0">
                  <a:pos x="17" y="107"/>
                </a:cxn>
                <a:cxn ang="0">
                  <a:pos x="11" y="46"/>
                </a:cxn>
                <a:cxn ang="0">
                  <a:pos x="10" y="43"/>
                </a:cxn>
                <a:cxn ang="0">
                  <a:pos x="0" y="0"/>
                </a:cxn>
              </a:cxnLst>
              <a:rect l="T0" t="T1" r="T2" b="T3"/>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9525">
              <a:noFill/>
              <a:round/>
              <a:headEnd/>
              <a:tailEnd/>
            </a:ln>
          </p:spPr>
          <p:txBody>
            <a:bodyPr/>
            <a:lstStyle/>
            <a:p>
              <a:endParaRPr lang="zh-TW" altLang="en-US"/>
            </a:p>
          </p:txBody>
        </p:sp>
        <p:sp>
          <p:nvSpPr>
            <p:cNvPr id="1053" name="Freeform 18"/>
            <p:cNvSpPr>
              <a:spLocks/>
            </p:cNvSpPr>
            <p:nvPr/>
          </p:nvSpPr>
          <p:spPr bwMode="auto">
            <a:xfrm>
              <a:off x="3143251" y="4757738"/>
              <a:ext cx="161925" cy="873125"/>
            </a:xfrm>
            <a:custGeom>
              <a:avLst/>
              <a:gdLst>
                <a:gd name="T0" fmla="*/ 0 w 41"/>
                <a:gd name="T1" fmla="*/ 0 h 222"/>
                <a:gd name="T2" fmla="*/ 41 w 41"/>
                <a:gd name="T3" fmla="*/ 222 h 222"/>
              </a:gdLst>
              <a:ahLst/>
              <a:cxnLst>
                <a:cxn ang="0">
                  <a:pos x="0" y="0"/>
                </a:cxn>
                <a:cxn ang="0">
                  <a:pos x="5" y="93"/>
                </a:cxn>
                <a:cxn ang="0">
                  <a:pos x="17" y="166"/>
                </a:cxn>
                <a:cxn ang="0">
                  <a:pos x="24" y="184"/>
                </a:cxn>
                <a:cxn ang="0">
                  <a:pos x="41" y="222"/>
                </a:cxn>
                <a:cxn ang="0">
                  <a:pos x="38" y="212"/>
                </a:cxn>
                <a:cxn ang="0">
                  <a:pos x="13" y="92"/>
                </a:cxn>
                <a:cxn ang="0">
                  <a:pos x="8" y="22"/>
                </a:cxn>
                <a:cxn ang="0">
                  <a:pos x="7" y="18"/>
                </a:cxn>
                <a:cxn ang="0">
                  <a:pos x="0" y="0"/>
                </a:cxn>
              </a:cxnLst>
              <a:rect l="T0" t="T1" r="T2" b="T3"/>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9525">
              <a:noFill/>
              <a:round/>
              <a:headEnd/>
              <a:tailEnd/>
            </a:ln>
          </p:spPr>
          <p:txBody>
            <a:bodyPr/>
            <a:lstStyle/>
            <a:p>
              <a:endParaRPr lang="zh-TW" altLang="en-US"/>
            </a:p>
          </p:txBody>
        </p:sp>
        <p:sp>
          <p:nvSpPr>
            <p:cNvPr id="1054" name="Freeform 19"/>
            <p:cNvSpPr>
              <a:spLocks/>
            </p:cNvSpPr>
            <p:nvPr/>
          </p:nvSpPr>
          <p:spPr bwMode="auto">
            <a:xfrm>
              <a:off x="3148013" y="1282700"/>
              <a:ext cx="1768475" cy="3448050"/>
            </a:xfrm>
            <a:custGeom>
              <a:avLst/>
              <a:gdLst>
                <a:gd name="T0" fmla="*/ 0 w 450"/>
                <a:gd name="T1" fmla="*/ 0 h 878"/>
                <a:gd name="T2" fmla="*/ 450 w 450"/>
                <a:gd name="T3" fmla="*/ 878 h 878"/>
              </a:gdLst>
              <a:ahLst/>
              <a:cxnLst>
                <a:cxn ang="0">
                  <a:pos x="7" y="854"/>
                </a:cxn>
                <a:cxn ang="0">
                  <a:pos x="50" y="613"/>
                </a:cxn>
                <a:cxn ang="0">
                  <a:pos x="149" y="388"/>
                </a:cxn>
                <a:cxn ang="0">
                  <a:pos x="285" y="183"/>
                </a:cxn>
                <a:cxn ang="0">
                  <a:pos x="364" y="89"/>
                </a:cxn>
                <a:cxn ang="0">
                  <a:pos x="406" y="44"/>
                </a:cxn>
                <a:cxn ang="0">
                  <a:pos x="450" y="1"/>
                </a:cxn>
                <a:cxn ang="0">
                  <a:pos x="450" y="0"/>
                </a:cxn>
                <a:cxn ang="0">
                  <a:pos x="405" y="43"/>
                </a:cxn>
                <a:cxn ang="0">
                  <a:pos x="363" y="88"/>
                </a:cxn>
                <a:cxn ang="0">
                  <a:pos x="283" y="181"/>
                </a:cxn>
                <a:cxn ang="0">
                  <a:pos x="145" y="386"/>
                </a:cxn>
                <a:cxn ang="0">
                  <a:pos x="45" y="611"/>
                </a:cxn>
                <a:cxn ang="0">
                  <a:pos x="0" y="854"/>
                </a:cxn>
                <a:cxn ang="0">
                  <a:pos x="0" y="859"/>
                </a:cxn>
                <a:cxn ang="0">
                  <a:pos x="7" y="878"/>
                </a:cxn>
                <a:cxn ang="0">
                  <a:pos x="7" y="854"/>
                </a:cxn>
              </a:cxnLst>
              <a:rect l="T0" t="T1" r="T2" b="T3"/>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9525">
              <a:noFill/>
              <a:round/>
              <a:headEnd/>
              <a:tailEnd/>
            </a:ln>
          </p:spPr>
          <p:txBody>
            <a:bodyPr/>
            <a:lstStyle/>
            <a:p>
              <a:endParaRPr lang="zh-TW" altLang="en-US"/>
            </a:p>
          </p:txBody>
        </p:sp>
        <p:sp>
          <p:nvSpPr>
            <p:cNvPr id="1055" name="Freeform 20"/>
            <p:cNvSpPr>
              <a:spLocks/>
            </p:cNvSpPr>
            <p:nvPr/>
          </p:nvSpPr>
          <p:spPr bwMode="auto">
            <a:xfrm>
              <a:off x="3273426" y="5653088"/>
              <a:ext cx="138113" cy="287338"/>
            </a:xfrm>
            <a:custGeom>
              <a:avLst/>
              <a:gdLst>
                <a:gd name="T0" fmla="*/ 0 w 35"/>
                <a:gd name="T1" fmla="*/ 0 h 73"/>
                <a:gd name="T2" fmla="*/ 35 w 35"/>
                <a:gd name="T3" fmla="*/ 73 h 73"/>
              </a:gdLst>
              <a:ahLst/>
              <a:cxnLst>
                <a:cxn ang="0">
                  <a:pos x="0" y="0"/>
                </a:cxn>
                <a:cxn ang="0">
                  <a:pos x="26" y="73"/>
                </a:cxn>
                <a:cxn ang="0">
                  <a:pos x="35" y="73"/>
                </a:cxn>
                <a:cxn ang="0">
                  <a:pos x="0" y="0"/>
                </a:cxn>
              </a:cxnLst>
              <a:rect l="T0" t="T1" r="T2" b="T3"/>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9525">
              <a:noFill/>
              <a:round/>
              <a:headEnd/>
              <a:tailEnd/>
            </a:ln>
          </p:spPr>
          <p:txBody>
            <a:bodyPr/>
            <a:lstStyle/>
            <a:p>
              <a:endParaRPr lang="zh-TW" altLang="en-US"/>
            </a:p>
          </p:txBody>
        </p:sp>
        <p:sp>
          <p:nvSpPr>
            <p:cNvPr id="1056" name="Freeform 21"/>
            <p:cNvSpPr>
              <a:spLocks/>
            </p:cNvSpPr>
            <p:nvPr/>
          </p:nvSpPr>
          <p:spPr bwMode="auto">
            <a:xfrm>
              <a:off x="3143251" y="4656138"/>
              <a:ext cx="31750" cy="188913"/>
            </a:xfrm>
            <a:custGeom>
              <a:avLst/>
              <a:gdLst>
                <a:gd name="T0" fmla="*/ 0 w 8"/>
                <a:gd name="T1" fmla="*/ 0 h 48"/>
                <a:gd name="T2" fmla="*/ 8 w 8"/>
                <a:gd name="T3" fmla="*/ 48 h 48"/>
              </a:gdLst>
              <a:ahLst/>
              <a:cxnLst>
                <a:cxn ang="0">
                  <a:pos x="7" y="44"/>
                </a:cxn>
                <a:cxn ang="0">
                  <a:pos x="8" y="48"/>
                </a:cxn>
                <a:cxn ang="0">
                  <a:pos x="8" y="19"/>
                </a:cxn>
                <a:cxn ang="0">
                  <a:pos x="1" y="0"/>
                </a:cxn>
                <a:cxn ang="0">
                  <a:pos x="0" y="26"/>
                </a:cxn>
                <a:cxn ang="0">
                  <a:pos x="7" y="44"/>
                </a:cxn>
              </a:cxnLst>
              <a:rect l="T0" t="T1" r="T2" b="T3"/>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9525">
              <a:noFill/>
              <a:round/>
              <a:headEnd/>
              <a:tailEnd/>
            </a:ln>
          </p:spPr>
          <p:txBody>
            <a:bodyPr/>
            <a:lstStyle/>
            <a:p>
              <a:endParaRPr lang="zh-TW" altLang="en-US"/>
            </a:p>
          </p:txBody>
        </p:sp>
        <p:sp>
          <p:nvSpPr>
            <p:cNvPr id="1057" name="Freeform 22"/>
            <p:cNvSpPr>
              <a:spLocks/>
            </p:cNvSpPr>
            <p:nvPr/>
          </p:nvSpPr>
          <p:spPr bwMode="auto">
            <a:xfrm>
              <a:off x="3211513" y="5410200"/>
              <a:ext cx="203200" cy="530225"/>
            </a:xfrm>
            <a:custGeom>
              <a:avLst/>
              <a:gdLst>
                <a:gd name="T0" fmla="*/ 0 w 52"/>
                <a:gd name="T1" fmla="*/ 0 h 135"/>
                <a:gd name="T2" fmla="*/ 52 w 52"/>
                <a:gd name="T3" fmla="*/ 135 h 135"/>
              </a:gdLst>
              <a:ahLst/>
              <a:cxnLst>
                <a:cxn ang="0">
                  <a:pos x="7" y="18"/>
                </a:cxn>
                <a:cxn ang="0">
                  <a:pos x="0" y="0"/>
                </a:cxn>
                <a:cxn ang="0">
                  <a:pos x="12" y="48"/>
                </a:cxn>
                <a:cxn ang="0">
                  <a:pos x="16" y="62"/>
                </a:cxn>
                <a:cxn ang="0">
                  <a:pos x="51" y="135"/>
                </a:cxn>
                <a:cxn ang="0">
                  <a:pos x="52" y="135"/>
                </a:cxn>
                <a:cxn ang="0">
                  <a:pos x="24" y="56"/>
                </a:cxn>
                <a:cxn ang="0">
                  <a:pos x="7" y="18"/>
                </a:cxn>
              </a:cxnLst>
              <a:rect l="T0" t="T1" r="T2" b="T3"/>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9525">
              <a:noFill/>
              <a:round/>
              <a:headEnd/>
              <a:tailEnd/>
            </a:ln>
          </p:spPr>
          <p:txBody>
            <a:bodyPr/>
            <a:lstStyle/>
            <a:p>
              <a:endParaRPr lang="zh-TW" altLang="en-US"/>
            </a:p>
          </p:txBody>
        </p:sp>
      </p:grpSp>
      <p:grpSp>
        <p:nvGrpSpPr>
          <p:cNvPr id="1027" name="Group 9"/>
          <p:cNvGrpSpPr>
            <a:grpSpLocks/>
          </p:cNvGrpSpPr>
          <p:nvPr/>
        </p:nvGrpSpPr>
        <p:grpSpPr bwMode="auto">
          <a:xfrm>
            <a:off x="26988" y="0"/>
            <a:ext cx="2357437" cy="6853238"/>
            <a:chOff x="6627813" y="195454"/>
            <a:chExt cx="1952625" cy="5678297"/>
          </a:xfrm>
        </p:grpSpPr>
        <p:sp>
          <p:nvSpPr>
            <p:cNvPr id="1034" name="Freeform 27"/>
            <p:cNvSpPr>
              <a:spLocks/>
            </p:cNvSpPr>
            <p:nvPr/>
          </p:nvSpPr>
          <p:spPr bwMode="auto">
            <a:xfrm>
              <a:off x="6627813" y="195454"/>
              <a:ext cx="409575" cy="3646488"/>
            </a:xfrm>
            <a:custGeom>
              <a:avLst/>
              <a:gdLst>
                <a:gd name="T0" fmla="*/ 0 w 103"/>
                <a:gd name="T1" fmla="*/ 0 h 920"/>
                <a:gd name="T2" fmla="*/ 103 w 103"/>
                <a:gd name="T3" fmla="*/ 920 h 920"/>
              </a:gdLst>
              <a:ahLst/>
              <a:cxnLst>
                <a:cxn ang="0">
                  <a:pos x="7" y="210"/>
                </a:cxn>
                <a:cxn ang="0">
                  <a:pos x="26" y="445"/>
                </a:cxn>
                <a:cxn ang="0">
                  <a:pos x="57" y="679"/>
                </a:cxn>
                <a:cxn ang="0">
                  <a:pos x="101" y="911"/>
                </a:cxn>
                <a:cxn ang="0">
                  <a:pos x="103" y="920"/>
                </a:cxn>
                <a:cxn ang="0">
                  <a:pos x="99" y="874"/>
                </a:cxn>
                <a:cxn ang="0">
                  <a:pos x="99" y="866"/>
                </a:cxn>
                <a:cxn ang="0">
                  <a:pos x="63" y="678"/>
                </a:cxn>
                <a:cxn ang="0">
                  <a:pos x="30" y="444"/>
                </a:cxn>
                <a:cxn ang="0">
                  <a:pos x="9" y="209"/>
                </a:cxn>
                <a:cxn ang="0">
                  <a:pos x="3" y="92"/>
                </a:cxn>
                <a:cxn ang="0">
                  <a:pos x="1" y="0"/>
                </a:cxn>
                <a:cxn ang="0">
                  <a:pos x="0" y="0"/>
                </a:cxn>
                <a:cxn ang="0">
                  <a:pos x="1" y="92"/>
                </a:cxn>
                <a:cxn ang="0">
                  <a:pos x="7" y="210"/>
                </a:cxn>
              </a:cxnLst>
              <a:rect l="T0" t="T1" r="T2" b="T3"/>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9525">
              <a:noFill/>
              <a:round/>
              <a:headEnd/>
              <a:tailEnd/>
            </a:ln>
          </p:spPr>
          <p:txBody>
            <a:bodyPr/>
            <a:lstStyle/>
            <a:p>
              <a:endParaRPr lang="zh-TW" altLang="en-US"/>
            </a:p>
          </p:txBody>
        </p:sp>
        <p:sp>
          <p:nvSpPr>
            <p:cNvPr id="1035" name="Freeform 28"/>
            <p:cNvSpPr>
              <a:spLocks/>
            </p:cNvSpPr>
            <p:nvPr/>
          </p:nvSpPr>
          <p:spPr bwMode="auto">
            <a:xfrm>
              <a:off x="7061201" y="3771900"/>
              <a:ext cx="350838" cy="1309688"/>
            </a:xfrm>
            <a:custGeom>
              <a:avLst/>
              <a:gdLst>
                <a:gd name="T0" fmla="*/ 0 w 88"/>
                <a:gd name="T1" fmla="*/ 0 h 330"/>
                <a:gd name="T2" fmla="*/ 88 w 88"/>
                <a:gd name="T3" fmla="*/ 330 h 330"/>
              </a:gdLst>
              <a:ahLst/>
              <a:cxnLst>
                <a:cxn ang="0">
                  <a:pos x="53" y="229"/>
                </a:cxn>
                <a:cxn ang="0">
                  <a:pos x="88" y="330"/>
                </a:cxn>
                <a:cxn ang="0">
                  <a:pos x="88" y="308"/>
                </a:cxn>
                <a:cxn ang="0">
                  <a:pos x="88" y="304"/>
                </a:cxn>
                <a:cxn ang="0">
                  <a:pos x="62" y="226"/>
                </a:cxn>
                <a:cxn ang="0">
                  <a:pos x="0" y="0"/>
                </a:cxn>
                <a:cxn ang="0">
                  <a:pos x="7" y="63"/>
                </a:cxn>
                <a:cxn ang="0">
                  <a:pos x="53" y="229"/>
                </a:cxn>
              </a:cxnLst>
              <a:rect l="T0" t="T1" r="T2" b="T3"/>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9525">
              <a:noFill/>
              <a:round/>
              <a:headEnd/>
              <a:tailEnd/>
            </a:ln>
          </p:spPr>
          <p:txBody>
            <a:bodyPr/>
            <a:lstStyle/>
            <a:p>
              <a:endParaRPr lang="zh-TW" altLang="en-US"/>
            </a:p>
          </p:txBody>
        </p:sp>
        <p:sp>
          <p:nvSpPr>
            <p:cNvPr id="1036" name="Freeform 29"/>
            <p:cNvSpPr>
              <a:spLocks/>
            </p:cNvSpPr>
            <p:nvPr/>
          </p:nvSpPr>
          <p:spPr bwMode="auto">
            <a:xfrm>
              <a:off x="7439026" y="5053013"/>
              <a:ext cx="357188" cy="820738"/>
            </a:xfrm>
            <a:custGeom>
              <a:avLst/>
              <a:gdLst>
                <a:gd name="T0" fmla="*/ 0 w 90"/>
                <a:gd name="T1" fmla="*/ 0 h 207"/>
                <a:gd name="T2" fmla="*/ 90 w 90"/>
                <a:gd name="T3" fmla="*/ 207 h 207"/>
              </a:gdLst>
              <a:ahLst/>
              <a:cxnLst>
                <a:cxn ang="0">
                  <a:pos x="6" y="15"/>
                </a:cxn>
                <a:cxn ang="0">
                  <a:pos x="0" y="0"/>
                </a:cxn>
                <a:cxn ang="0">
                  <a:pos x="1" y="29"/>
                </a:cxn>
                <a:cxn ang="0">
                  <a:pos x="42" y="127"/>
                </a:cxn>
                <a:cxn ang="0">
                  <a:pos x="80" y="207"/>
                </a:cxn>
                <a:cxn ang="0">
                  <a:pos x="90" y="207"/>
                </a:cxn>
                <a:cxn ang="0">
                  <a:pos x="50" y="123"/>
                </a:cxn>
                <a:cxn ang="0">
                  <a:pos x="6" y="15"/>
                </a:cxn>
              </a:cxnLst>
              <a:rect l="T0" t="T1" r="T2" b="T3"/>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9525">
              <a:noFill/>
              <a:round/>
              <a:headEnd/>
              <a:tailEnd/>
            </a:ln>
          </p:spPr>
          <p:txBody>
            <a:bodyPr/>
            <a:lstStyle/>
            <a:p>
              <a:endParaRPr lang="zh-TW" altLang="en-US"/>
            </a:p>
          </p:txBody>
        </p:sp>
        <p:sp>
          <p:nvSpPr>
            <p:cNvPr id="1037" name="Freeform 30"/>
            <p:cNvSpPr>
              <a:spLocks/>
            </p:cNvSpPr>
            <p:nvPr/>
          </p:nvSpPr>
          <p:spPr bwMode="auto">
            <a:xfrm>
              <a:off x="7037388" y="3811588"/>
              <a:ext cx="457200" cy="1852613"/>
            </a:xfrm>
            <a:custGeom>
              <a:avLst/>
              <a:gdLst>
                <a:gd name="T0" fmla="*/ 0 w 115"/>
                <a:gd name="T1" fmla="*/ 0 h 467"/>
                <a:gd name="T2" fmla="*/ 115 w 115"/>
                <a:gd name="T3" fmla="*/ 467 h 467"/>
              </a:gdLst>
              <a:ahLst/>
              <a:cxnLst>
                <a:cxn ang="0">
                  <a:pos x="101" y="409"/>
                </a:cxn>
                <a:cxn ang="0">
                  <a:pos x="78" y="344"/>
                </a:cxn>
                <a:cxn ang="0">
                  <a:pos x="29" y="151"/>
                </a:cxn>
                <a:cxn ang="0">
                  <a:pos x="13" y="53"/>
                </a:cxn>
                <a:cxn ang="0">
                  <a:pos x="0" y="0"/>
                </a:cxn>
                <a:cxn ang="0">
                  <a:pos x="21" y="152"/>
                </a:cxn>
                <a:cxn ang="0">
                  <a:pos x="69" y="347"/>
                </a:cxn>
                <a:cxn ang="0">
                  <a:pos x="103" y="441"/>
                </a:cxn>
                <a:cxn ang="0">
                  <a:pos x="115" y="467"/>
                </a:cxn>
                <a:cxn ang="0">
                  <a:pos x="112" y="458"/>
                </a:cxn>
                <a:cxn ang="0">
                  <a:pos x="101" y="409"/>
                </a:cxn>
              </a:cxnLst>
              <a:rect l="T0" t="T1" r="T2" b="T3"/>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9525">
              <a:noFill/>
              <a:round/>
              <a:headEnd/>
              <a:tailEnd/>
            </a:ln>
          </p:spPr>
          <p:txBody>
            <a:bodyPr/>
            <a:lstStyle/>
            <a:p>
              <a:endParaRPr lang="zh-TW" altLang="en-US"/>
            </a:p>
          </p:txBody>
        </p:sp>
        <p:sp>
          <p:nvSpPr>
            <p:cNvPr id="1038" name="Freeform 31"/>
            <p:cNvSpPr>
              <a:spLocks/>
            </p:cNvSpPr>
            <p:nvPr/>
          </p:nvSpPr>
          <p:spPr bwMode="auto">
            <a:xfrm>
              <a:off x="6992938" y="1263650"/>
              <a:ext cx="144463" cy="2508250"/>
            </a:xfrm>
            <a:custGeom>
              <a:avLst/>
              <a:gdLst>
                <a:gd name="T0" fmla="*/ 0 w 36"/>
                <a:gd name="T1" fmla="*/ 0 h 633"/>
                <a:gd name="T2" fmla="*/ 36 w 36"/>
                <a:gd name="T3" fmla="*/ 633 h 633"/>
              </a:gdLst>
              <a:ahLst/>
              <a:cxnLst>
                <a:cxn ang="0">
                  <a:pos x="17" y="633"/>
                </a:cxn>
                <a:cxn ang="0">
                  <a:pos x="13" y="597"/>
                </a:cxn>
                <a:cxn ang="0">
                  <a:pos x="5" y="398"/>
                </a:cxn>
                <a:cxn ang="0">
                  <a:pos x="13" y="198"/>
                </a:cxn>
                <a:cxn ang="0">
                  <a:pos x="22" y="99"/>
                </a:cxn>
                <a:cxn ang="0">
                  <a:pos x="36" y="0"/>
                </a:cxn>
                <a:cxn ang="0">
                  <a:pos x="35" y="0"/>
                </a:cxn>
                <a:cxn ang="0">
                  <a:pos x="20" y="99"/>
                </a:cxn>
                <a:cxn ang="0">
                  <a:pos x="10" y="198"/>
                </a:cxn>
                <a:cxn ang="0">
                  <a:pos x="1" y="398"/>
                </a:cxn>
                <a:cxn ang="0">
                  <a:pos x="7" y="589"/>
                </a:cxn>
                <a:cxn ang="0">
                  <a:pos x="16" y="632"/>
                </a:cxn>
                <a:cxn ang="0">
                  <a:pos x="17" y="633"/>
                </a:cxn>
              </a:cxnLst>
              <a:rect l="T0" t="T1" r="T2" b="T3"/>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9525">
              <a:noFill/>
              <a:round/>
              <a:headEnd/>
              <a:tailEnd/>
            </a:ln>
          </p:spPr>
          <p:txBody>
            <a:bodyPr/>
            <a:lstStyle/>
            <a:p>
              <a:endParaRPr lang="zh-TW" altLang="en-US"/>
            </a:p>
          </p:txBody>
        </p:sp>
        <p:sp>
          <p:nvSpPr>
            <p:cNvPr id="1039" name="Freeform 32"/>
            <p:cNvSpPr>
              <a:spLocks/>
            </p:cNvSpPr>
            <p:nvPr/>
          </p:nvSpPr>
          <p:spPr bwMode="auto">
            <a:xfrm>
              <a:off x="7526338" y="5640388"/>
              <a:ext cx="111125" cy="233363"/>
            </a:xfrm>
            <a:custGeom>
              <a:avLst/>
              <a:gdLst>
                <a:gd name="T0" fmla="*/ 0 w 28"/>
                <a:gd name="T1" fmla="*/ 0 h 59"/>
                <a:gd name="T2" fmla="*/ 28 w 28"/>
                <a:gd name="T3" fmla="*/ 59 h 59"/>
              </a:gdLst>
              <a:ahLst/>
              <a:cxnLst>
                <a:cxn ang="0">
                  <a:pos x="22" y="59"/>
                </a:cxn>
                <a:cxn ang="0">
                  <a:pos x="28" y="59"/>
                </a:cxn>
                <a:cxn ang="0">
                  <a:pos x="0" y="0"/>
                </a:cxn>
                <a:cxn ang="0">
                  <a:pos x="22" y="59"/>
                </a:cxn>
              </a:cxnLst>
              <a:rect l="T0" t="T1" r="T2" b="T3"/>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9525">
              <a:noFill/>
              <a:round/>
              <a:headEnd/>
              <a:tailEnd/>
            </a:ln>
          </p:spPr>
          <p:txBody>
            <a:bodyPr/>
            <a:lstStyle/>
            <a:p>
              <a:endParaRPr lang="zh-TW" altLang="en-US"/>
            </a:p>
          </p:txBody>
        </p:sp>
        <p:sp>
          <p:nvSpPr>
            <p:cNvPr id="1040" name="Freeform 33"/>
            <p:cNvSpPr>
              <a:spLocks/>
            </p:cNvSpPr>
            <p:nvPr/>
          </p:nvSpPr>
          <p:spPr bwMode="auto">
            <a:xfrm>
              <a:off x="7021513" y="3598863"/>
              <a:ext cx="68263" cy="423863"/>
            </a:xfrm>
            <a:custGeom>
              <a:avLst/>
              <a:gdLst>
                <a:gd name="T0" fmla="*/ 0 w 17"/>
                <a:gd name="T1" fmla="*/ 0 h 107"/>
                <a:gd name="T2" fmla="*/ 17 w 17"/>
                <a:gd name="T3" fmla="*/ 107 h 107"/>
              </a:gdLst>
              <a:ahLst/>
              <a:cxnLst>
                <a:cxn ang="0">
                  <a:pos x="4" y="54"/>
                </a:cxn>
                <a:cxn ang="0">
                  <a:pos x="17" y="107"/>
                </a:cxn>
                <a:cxn ang="0">
                  <a:pos x="10" y="44"/>
                </a:cxn>
                <a:cxn ang="0">
                  <a:pos x="9" y="43"/>
                </a:cxn>
                <a:cxn ang="0">
                  <a:pos x="0" y="0"/>
                </a:cxn>
                <a:cxn ang="0">
                  <a:pos x="0" y="8"/>
                </a:cxn>
                <a:cxn ang="0">
                  <a:pos x="4" y="54"/>
                </a:cxn>
              </a:cxnLst>
              <a:rect l="T0" t="T1" r="T2" b="T3"/>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9525">
              <a:noFill/>
              <a:round/>
              <a:headEnd/>
              <a:tailEnd/>
            </a:ln>
          </p:spPr>
          <p:txBody>
            <a:bodyPr/>
            <a:lstStyle/>
            <a:p>
              <a:endParaRPr lang="zh-TW" altLang="en-US"/>
            </a:p>
          </p:txBody>
        </p:sp>
        <p:sp>
          <p:nvSpPr>
            <p:cNvPr id="1041" name="Freeform 34"/>
            <p:cNvSpPr>
              <a:spLocks/>
            </p:cNvSpPr>
            <p:nvPr/>
          </p:nvSpPr>
          <p:spPr bwMode="auto">
            <a:xfrm>
              <a:off x="7412038" y="2801938"/>
              <a:ext cx="1168400" cy="2251075"/>
            </a:xfrm>
            <a:custGeom>
              <a:avLst/>
              <a:gdLst>
                <a:gd name="T0" fmla="*/ 0 w 294"/>
                <a:gd name="T1" fmla="*/ 0 h 568"/>
                <a:gd name="T2" fmla="*/ 294 w 294"/>
                <a:gd name="T3" fmla="*/ 568 h 568"/>
              </a:gdLst>
              <a:ahLst/>
              <a:cxnLst>
                <a:cxn ang="0">
                  <a:pos x="8" y="553"/>
                </a:cxn>
                <a:cxn ang="0">
                  <a:pos x="35" y="397"/>
                </a:cxn>
                <a:cxn ang="0">
                  <a:pos x="99" y="252"/>
                </a:cxn>
                <a:cxn ang="0">
                  <a:pos x="187" y="119"/>
                </a:cxn>
                <a:cxn ang="0">
                  <a:pos x="238" y="58"/>
                </a:cxn>
                <a:cxn ang="0">
                  <a:pos x="265" y="28"/>
                </a:cxn>
                <a:cxn ang="0">
                  <a:pos x="294" y="0"/>
                </a:cxn>
                <a:cxn ang="0">
                  <a:pos x="293" y="0"/>
                </a:cxn>
                <a:cxn ang="0">
                  <a:pos x="264" y="27"/>
                </a:cxn>
                <a:cxn ang="0">
                  <a:pos x="237" y="56"/>
                </a:cxn>
                <a:cxn ang="0">
                  <a:pos x="185" y="117"/>
                </a:cxn>
                <a:cxn ang="0">
                  <a:pos x="95" y="249"/>
                </a:cxn>
                <a:cxn ang="0">
                  <a:pos x="30" y="396"/>
                </a:cxn>
                <a:cxn ang="0">
                  <a:pos x="0" y="549"/>
                </a:cxn>
                <a:cxn ang="0">
                  <a:pos x="7" y="568"/>
                </a:cxn>
                <a:cxn ang="0">
                  <a:pos x="8" y="553"/>
                </a:cxn>
              </a:cxnLst>
              <a:rect l="T0" t="T1" r="T2" b="T3"/>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9525">
              <a:noFill/>
              <a:round/>
              <a:headEnd/>
              <a:tailEnd/>
            </a:ln>
          </p:spPr>
          <p:txBody>
            <a:bodyPr/>
            <a:lstStyle/>
            <a:p>
              <a:endParaRPr lang="zh-TW" altLang="en-US"/>
            </a:p>
          </p:txBody>
        </p:sp>
        <p:sp>
          <p:nvSpPr>
            <p:cNvPr id="1042" name="Freeform 35"/>
            <p:cNvSpPr>
              <a:spLocks/>
            </p:cNvSpPr>
            <p:nvPr/>
          </p:nvSpPr>
          <p:spPr bwMode="auto">
            <a:xfrm>
              <a:off x="7494588" y="5664200"/>
              <a:ext cx="100013" cy="209550"/>
            </a:xfrm>
            <a:custGeom>
              <a:avLst/>
              <a:gdLst>
                <a:gd name="T0" fmla="*/ 0 w 25"/>
                <a:gd name="T1" fmla="*/ 0 h 53"/>
                <a:gd name="T2" fmla="*/ 25 w 25"/>
                <a:gd name="T3" fmla="*/ 53 h 53"/>
              </a:gdLst>
              <a:ahLst/>
              <a:cxnLst>
                <a:cxn ang="0">
                  <a:pos x="0" y="0"/>
                </a:cxn>
                <a:cxn ang="0">
                  <a:pos x="19" y="53"/>
                </a:cxn>
                <a:cxn ang="0">
                  <a:pos x="25" y="53"/>
                </a:cxn>
                <a:cxn ang="0">
                  <a:pos x="0" y="0"/>
                </a:cxn>
              </a:cxnLst>
              <a:rect l="T0" t="T1" r="T2" b="T3"/>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9525">
              <a:noFill/>
              <a:round/>
              <a:headEnd/>
              <a:tailEnd/>
            </a:ln>
          </p:spPr>
          <p:txBody>
            <a:bodyPr/>
            <a:lstStyle/>
            <a:p>
              <a:endParaRPr lang="zh-TW" altLang="en-US"/>
            </a:p>
          </p:txBody>
        </p:sp>
        <p:sp>
          <p:nvSpPr>
            <p:cNvPr id="1043" name="Freeform 36"/>
            <p:cNvSpPr>
              <a:spLocks/>
            </p:cNvSpPr>
            <p:nvPr/>
          </p:nvSpPr>
          <p:spPr bwMode="auto">
            <a:xfrm>
              <a:off x="7412038" y="5081588"/>
              <a:ext cx="114300" cy="558800"/>
            </a:xfrm>
            <a:custGeom>
              <a:avLst/>
              <a:gdLst>
                <a:gd name="T0" fmla="*/ 0 w 29"/>
                <a:gd name="T1" fmla="*/ 0 h 141"/>
                <a:gd name="T2" fmla="*/ 29 w 29"/>
                <a:gd name="T3" fmla="*/ 141 h 141"/>
              </a:gdLst>
              <a:ahLst/>
              <a:cxnLst>
                <a:cxn ang="0">
                  <a:pos x="0" y="0"/>
                </a:cxn>
                <a:cxn ang="0">
                  <a:pos x="7" y="89"/>
                </a:cxn>
                <a:cxn ang="0">
                  <a:pos x="18" y="117"/>
                </a:cxn>
                <a:cxn ang="0">
                  <a:pos x="29" y="141"/>
                </a:cxn>
                <a:cxn ang="0">
                  <a:pos x="27" y="135"/>
                </a:cxn>
                <a:cxn ang="0">
                  <a:pos x="8" y="22"/>
                </a:cxn>
                <a:cxn ang="0">
                  <a:pos x="4" y="11"/>
                </a:cxn>
                <a:cxn ang="0">
                  <a:pos x="0" y="0"/>
                </a:cxn>
              </a:cxnLst>
              <a:rect l="T0" t="T1" r="T2" b="T3"/>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9525">
              <a:noFill/>
              <a:round/>
              <a:headEnd/>
              <a:tailEnd/>
            </a:ln>
          </p:spPr>
          <p:txBody>
            <a:bodyPr/>
            <a:lstStyle/>
            <a:p>
              <a:endParaRPr lang="zh-TW" altLang="en-US"/>
            </a:p>
          </p:txBody>
        </p:sp>
        <p:sp>
          <p:nvSpPr>
            <p:cNvPr id="1044" name="Freeform 37"/>
            <p:cNvSpPr>
              <a:spLocks/>
            </p:cNvSpPr>
            <p:nvPr/>
          </p:nvSpPr>
          <p:spPr bwMode="auto">
            <a:xfrm>
              <a:off x="7412038" y="4978400"/>
              <a:ext cx="31750" cy="188913"/>
            </a:xfrm>
            <a:custGeom>
              <a:avLst/>
              <a:gdLst>
                <a:gd name="T0" fmla="*/ 0 w 8"/>
                <a:gd name="T1" fmla="*/ 0 h 48"/>
                <a:gd name="T2" fmla="*/ 8 w 8"/>
                <a:gd name="T3" fmla="*/ 48 h 48"/>
              </a:gdLst>
              <a:ahLst/>
              <a:cxnLst>
                <a:cxn ang="0">
                  <a:pos x="0" y="26"/>
                </a:cxn>
                <a:cxn ang="0">
                  <a:pos x="4" y="37"/>
                </a:cxn>
                <a:cxn ang="0">
                  <a:pos x="8" y="48"/>
                </a:cxn>
                <a:cxn ang="0">
                  <a:pos x="7" y="19"/>
                </a:cxn>
                <a:cxn ang="0">
                  <a:pos x="0" y="0"/>
                </a:cxn>
                <a:cxn ang="0">
                  <a:pos x="0" y="4"/>
                </a:cxn>
                <a:cxn ang="0">
                  <a:pos x="0" y="26"/>
                </a:cxn>
              </a:cxnLst>
              <a:rect l="T0" t="T1" r="T2" b="T3"/>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9525">
              <a:noFill/>
              <a:round/>
              <a:headEnd/>
              <a:tailEnd/>
            </a:ln>
          </p:spPr>
          <p:txBody>
            <a:bodyPr/>
            <a:lstStyle/>
            <a:p>
              <a:endParaRPr lang="zh-TW" altLang="en-US"/>
            </a:p>
          </p:txBody>
        </p:sp>
        <p:sp>
          <p:nvSpPr>
            <p:cNvPr id="1045" name="Freeform 38"/>
            <p:cNvSpPr>
              <a:spLocks/>
            </p:cNvSpPr>
            <p:nvPr/>
          </p:nvSpPr>
          <p:spPr bwMode="auto">
            <a:xfrm>
              <a:off x="7439026" y="5434013"/>
              <a:ext cx="174625" cy="439738"/>
            </a:xfrm>
            <a:custGeom>
              <a:avLst/>
              <a:gdLst>
                <a:gd name="T0" fmla="*/ 0 w 44"/>
                <a:gd name="T1" fmla="*/ 0 h 111"/>
                <a:gd name="T2" fmla="*/ 44 w 44"/>
                <a:gd name="T3" fmla="*/ 111 h 111"/>
              </a:gdLst>
              <a:ahLst/>
              <a:cxnLst>
                <a:cxn ang="0">
                  <a:pos x="11" y="28"/>
                </a:cxn>
                <a:cxn ang="0">
                  <a:pos x="0" y="0"/>
                </a:cxn>
                <a:cxn ang="0">
                  <a:pos x="11" y="49"/>
                </a:cxn>
                <a:cxn ang="0">
                  <a:pos x="14" y="58"/>
                </a:cxn>
                <a:cxn ang="0">
                  <a:pos x="39" y="111"/>
                </a:cxn>
                <a:cxn ang="0">
                  <a:pos x="44" y="111"/>
                </a:cxn>
                <a:cxn ang="0">
                  <a:pos x="22" y="52"/>
                </a:cxn>
                <a:cxn ang="0">
                  <a:pos x="11" y="28"/>
                </a:cxn>
              </a:cxnLst>
              <a:rect l="T0" t="T1" r="T2" b="T3"/>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9525">
              <a:noFill/>
              <a:round/>
              <a:headEnd/>
              <a:tailEnd/>
            </a:ln>
          </p:spPr>
          <p:txBody>
            <a:bodyPr/>
            <a:lstStyle/>
            <a:p>
              <a:endParaRPr lang="zh-TW" altLang="en-US"/>
            </a:p>
          </p:txBody>
        </p:sp>
      </p:grpSp>
      <p:sp>
        <p:nvSpPr>
          <p:cNvPr id="7" name="Rectangle 6"/>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29" name="Title Placeholder 1"/>
          <p:cNvSpPr>
            <a:spLocks noGrp="1"/>
          </p:cNvSpPr>
          <p:nvPr>
            <p:ph type="title"/>
          </p:nvPr>
        </p:nvSpPr>
        <p:spPr bwMode="auto">
          <a:xfrm>
            <a:off x="2592388" y="623888"/>
            <a:ext cx="8912225" cy="1281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p>
        </p:txBody>
      </p:sp>
      <p:sp>
        <p:nvSpPr>
          <p:cNvPr id="1030" name="Text Placeholder 2"/>
          <p:cNvSpPr>
            <a:spLocks noGrp="1"/>
          </p:cNvSpPr>
          <p:nvPr>
            <p:ph type="body" idx="1"/>
          </p:nvPr>
        </p:nvSpPr>
        <p:spPr bwMode="auto">
          <a:xfrm>
            <a:off x="2589213" y="2133600"/>
            <a:ext cx="89154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lstStyle>
            <a:lvl1pPr algn="r" fontAlgn="auto">
              <a:spcBef>
                <a:spcPts val="0"/>
              </a:spcBef>
              <a:spcAft>
                <a:spcPts val="0"/>
              </a:spcAft>
              <a:defRPr kumimoji="0" sz="900" smtClean="0">
                <a:solidFill>
                  <a:schemeClr val="tx1">
                    <a:tint val="75000"/>
                  </a:schemeClr>
                </a:solidFill>
                <a:latin typeface="+mn-lt"/>
                <a:ea typeface="+mn-ea"/>
              </a:defRPr>
            </a:lvl1pPr>
          </a:lstStyle>
          <a:p>
            <a:pPr>
              <a:defRPr/>
            </a:pPr>
            <a:r>
              <a:rPr lang="en-US" altLang="zh-TW" smtClean="0"/>
              <a:t>1092 </a:t>
            </a:r>
            <a:r>
              <a:rPr lang="zh-TW" altLang="en-US" smtClean="0"/>
              <a:t>師生座談</a:t>
            </a:r>
            <a:endParaRPr lang="en-US" dirty="0"/>
          </a:p>
        </p:txBody>
      </p:sp>
      <p:sp>
        <p:nvSpPr>
          <p:cNvPr id="5"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lstStyle>
            <a:lvl1pPr algn="l" fontAlgn="auto">
              <a:spcBef>
                <a:spcPts val="0"/>
              </a:spcBef>
              <a:spcAft>
                <a:spcPts val="0"/>
              </a:spcAft>
              <a:defRPr kumimoji="0" sz="900" dirty="0">
                <a:solidFill>
                  <a:schemeClr val="tx1">
                    <a:tint val="75000"/>
                  </a:schemeClr>
                </a:solidFill>
                <a:latin typeface="+mn-lt"/>
                <a:ea typeface="+mn-ea"/>
              </a:defRPr>
            </a:lvl1pPr>
          </a:lstStyle>
          <a:p>
            <a:pPr>
              <a:defRPr/>
            </a:pPr>
            <a:endParaRPr lang="en-US" dirty="0"/>
          </a:p>
        </p:txBody>
      </p:sp>
      <p:sp>
        <p:nvSpPr>
          <p:cNvPr id="6" name="Slide Number Placeholder 5"/>
          <p:cNvSpPr>
            <a:spLocks noGrp="1"/>
          </p:cNvSpPr>
          <p:nvPr>
            <p:ph type="sldNum" sz="quarter" idx="4"/>
          </p:nvPr>
        </p:nvSpPr>
        <p:spPr>
          <a:xfrm>
            <a:off x="531813" y="787400"/>
            <a:ext cx="779462" cy="365125"/>
          </a:xfrm>
          <a:prstGeom prst="rect">
            <a:avLst/>
          </a:prstGeom>
        </p:spPr>
        <p:txBody>
          <a:bodyPr vert="horz" lIns="91440" tIns="45720" rIns="91440" bIns="45720" rtlCol="0" anchor="ctr"/>
          <a:lstStyle>
            <a:lvl1pPr algn="r" fontAlgn="auto">
              <a:spcBef>
                <a:spcPts val="0"/>
              </a:spcBef>
              <a:spcAft>
                <a:spcPts val="0"/>
              </a:spcAft>
              <a:defRPr kumimoji="0" sz="2000" smtClean="0">
                <a:solidFill>
                  <a:srgbClr val="FEFFFF"/>
                </a:solidFill>
                <a:latin typeface="+mn-lt"/>
                <a:ea typeface="+mn-ea"/>
              </a:defRPr>
            </a:lvl1pPr>
          </a:lstStyle>
          <a:p>
            <a:pPr>
              <a:defRPr/>
            </a:pPr>
            <a:fld id="{D430F70A-FFE7-4B38-905B-86AFF684FE9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Lst>
  <p:hf hdr="0" ftr="0" dt="0"/>
  <p:txStyles>
    <p:titleStyle>
      <a:lvl1pPr algn="l" defTabSz="457200" rtl="0" fontAlgn="base">
        <a:spcBef>
          <a:spcPct val="0"/>
        </a:spcBef>
        <a:spcAft>
          <a:spcPct val="0"/>
        </a:spcAft>
        <a:defRPr sz="3600" kern="1200">
          <a:solidFill>
            <a:srgbClr val="262626"/>
          </a:solidFill>
          <a:latin typeface="+mj-lt"/>
          <a:ea typeface="+mj-ea"/>
          <a:cs typeface="+mj-cs"/>
        </a:defRPr>
      </a:lvl1pPr>
      <a:lvl2pPr algn="l" defTabSz="457200" rtl="0" fontAlgn="base">
        <a:spcBef>
          <a:spcPct val="0"/>
        </a:spcBef>
        <a:spcAft>
          <a:spcPct val="0"/>
        </a:spcAft>
        <a:defRPr sz="3600">
          <a:solidFill>
            <a:srgbClr val="262626"/>
          </a:solidFill>
          <a:latin typeface="Century Gothic" pitchFamily="34" charset="0"/>
        </a:defRPr>
      </a:lvl2pPr>
      <a:lvl3pPr algn="l" defTabSz="457200" rtl="0" fontAlgn="base">
        <a:spcBef>
          <a:spcPct val="0"/>
        </a:spcBef>
        <a:spcAft>
          <a:spcPct val="0"/>
        </a:spcAft>
        <a:defRPr sz="3600">
          <a:solidFill>
            <a:srgbClr val="262626"/>
          </a:solidFill>
          <a:latin typeface="Century Gothic" pitchFamily="34" charset="0"/>
        </a:defRPr>
      </a:lvl3pPr>
      <a:lvl4pPr algn="l" defTabSz="457200" rtl="0" fontAlgn="base">
        <a:spcBef>
          <a:spcPct val="0"/>
        </a:spcBef>
        <a:spcAft>
          <a:spcPct val="0"/>
        </a:spcAft>
        <a:defRPr sz="3600">
          <a:solidFill>
            <a:srgbClr val="262626"/>
          </a:solidFill>
          <a:latin typeface="Century Gothic" pitchFamily="34" charset="0"/>
        </a:defRPr>
      </a:lvl4pPr>
      <a:lvl5pPr algn="l" defTabSz="457200" rtl="0" fontAlgn="base">
        <a:spcBef>
          <a:spcPct val="0"/>
        </a:spcBef>
        <a:spcAft>
          <a:spcPct val="0"/>
        </a:spcAft>
        <a:defRPr sz="3600">
          <a:solidFill>
            <a:srgbClr val="262626"/>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2409825" y="2630488"/>
            <a:ext cx="9258434" cy="2263775"/>
          </a:xfrm>
        </p:spPr>
        <p:txBody>
          <a:bodyPr rtlCol="0">
            <a:normAutofit/>
          </a:bodyPr>
          <a:lstStyle/>
          <a:p>
            <a:pPr fontAlgn="auto">
              <a:spcAft>
                <a:spcPts val="0"/>
              </a:spcAft>
              <a:defRPr/>
            </a:pPr>
            <a:r>
              <a:rPr lang="en-US" altLang="zh-TW" sz="4800" dirty="0" smtClean="0">
                <a:solidFill>
                  <a:schemeClr val="accent1">
                    <a:lumMod val="50000"/>
                  </a:schemeClr>
                </a:solidFill>
                <a:latin typeface="標楷體" panose="03000509000000000000" pitchFamily="65" charset="-120"/>
                <a:ea typeface="標楷體" panose="03000509000000000000" pitchFamily="65" charset="-120"/>
              </a:rPr>
              <a:t>111</a:t>
            </a:r>
            <a:r>
              <a:rPr lang="zh-TW" altLang="en-US" sz="4800" dirty="0" smtClean="0">
                <a:solidFill>
                  <a:schemeClr val="accent1">
                    <a:lumMod val="50000"/>
                  </a:schemeClr>
                </a:solidFill>
                <a:latin typeface="標楷體" panose="03000509000000000000" pitchFamily="65" charset="-120"/>
                <a:ea typeface="標楷體" panose="03000509000000000000" pitchFamily="65" charset="-120"/>
              </a:rPr>
              <a:t>學年第</a:t>
            </a:r>
            <a:r>
              <a:rPr lang="en-US" altLang="zh-TW" sz="4800" dirty="0">
                <a:solidFill>
                  <a:schemeClr val="accent1">
                    <a:lumMod val="50000"/>
                  </a:schemeClr>
                </a:solidFill>
                <a:latin typeface="標楷體" panose="03000509000000000000" pitchFamily="65" charset="-120"/>
                <a:ea typeface="標楷體" panose="03000509000000000000" pitchFamily="65" charset="-120"/>
              </a:rPr>
              <a:t>2</a:t>
            </a:r>
            <a:r>
              <a:rPr lang="zh-TW" altLang="en-US" sz="4800" smtClean="0">
                <a:solidFill>
                  <a:schemeClr val="accent1">
                    <a:lumMod val="50000"/>
                  </a:schemeClr>
                </a:solidFill>
                <a:latin typeface="標楷體" panose="03000509000000000000" pitchFamily="65" charset="-120"/>
                <a:ea typeface="標楷體" panose="03000509000000000000" pitchFamily="65" charset="-120"/>
              </a:rPr>
              <a:t>學期 </a:t>
            </a:r>
            <a:r>
              <a:rPr lang="zh-TW" altLang="en-US" sz="4800" dirty="0" smtClean="0">
                <a:solidFill>
                  <a:schemeClr val="accent1">
                    <a:lumMod val="50000"/>
                  </a:schemeClr>
                </a:solidFill>
                <a:latin typeface="標楷體" panose="03000509000000000000" pitchFamily="65" charset="-120"/>
                <a:ea typeface="標楷體" panose="03000509000000000000" pitchFamily="65" charset="-120"/>
              </a:rPr>
              <a:t>系所師生座談</a:t>
            </a:r>
            <a:endParaRPr lang="zh-TW" altLang="en-US" sz="4800" dirty="0">
              <a:solidFill>
                <a:schemeClr val="accent1">
                  <a:lumMod val="50000"/>
                </a:schemeClr>
              </a:solidFill>
              <a:latin typeface="標楷體" panose="03000509000000000000" pitchFamily="65" charset="-120"/>
              <a:ea typeface="標楷體" panose="03000509000000000000" pitchFamily="65" charset="-120"/>
            </a:endParaRPr>
          </a:p>
        </p:txBody>
      </p:sp>
      <p:sp>
        <p:nvSpPr>
          <p:cNvPr id="3" name="副標題 2"/>
          <p:cNvSpPr>
            <a:spLocks noGrp="1"/>
          </p:cNvSpPr>
          <p:nvPr>
            <p:ph type="subTitle" idx="1"/>
          </p:nvPr>
        </p:nvSpPr>
        <p:spPr>
          <a:xfrm>
            <a:off x="2409825" y="5050374"/>
            <a:ext cx="8915400" cy="1489075"/>
          </a:xfrm>
        </p:spPr>
        <p:txBody>
          <a:bodyPr rtlCol="0">
            <a:noAutofit/>
          </a:bodyPr>
          <a:lstStyle/>
          <a:p>
            <a:pPr algn="ctr" fontAlgn="auto">
              <a:spcAft>
                <a:spcPts val="0"/>
              </a:spcAft>
              <a:buFont typeface="Wingdings 3" charset="2"/>
              <a:buNone/>
              <a:defRPr/>
            </a:pPr>
            <a:r>
              <a:rPr lang="zh-TW" altLang="en-US" sz="4000" dirty="0" smtClean="0">
                <a:latin typeface="標楷體" panose="03000509000000000000" pitchFamily="65" charset="-120"/>
                <a:ea typeface="標楷體" panose="03000509000000000000" pitchFamily="65" charset="-120"/>
              </a:rPr>
              <a:t>中國醫藥大學職業安全與衛生</a:t>
            </a:r>
            <a:r>
              <a:rPr lang="zh-TW" altLang="en-US" sz="4000" dirty="0">
                <a:latin typeface="標楷體" panose="03000509000000000000" pitchFamily="65" charset="-120"/>
                <a:ea typeface="標楷體" panose="03000509000000000000" pitchFamily="65" charset="-120"/>
              </a:rPr>
              <a:t>學</a:t>
            </a:r>
            <a:r>
              <a:rPr lang="zh-TW" altLang="en-US" sz="4000" dirty="0" smtClean="0">
                <a:latin typeface="標楷體" panose="03000509000000000000" pitchFamily="65" charset="-120"/>
                <a:ea typeface="標楷體" panose="03000509000000000000" pitchFamily="65" charset="-120"/>
              </a:rPr>
              <a:t>系</a:t>
            </a:r>
            <a:endParaRPr lang="en-US" altLang="zh-TW" sz="4000" dirty="0" smtClean="0">
              <a:latin typeface="標楷體" panose="03000509000000000000" pitchFamily="65" charset="-120"/>
              <a:ea typeface="標楷體" panose="03000509000000000000" pitchFamily="65" charset="-120"/>
            </a:endParaRPr>
          </a:p>
          <a:p>
            <a:pPr algn="ctr" fontAlgn="auto">
              <a:spcAft>
                <a:spcPts val="0"/>
              </a:spcAft>
              <a:buFont typeface="Wingdings 3" charset="2"/>
              <a:buNone/>
              <a:defRPr/>
            </a:pPr>
            <a:r>
              <a:rPr lang="zh-TW" altLang="en-US" sz="4000" dirty="0">
                <a:latin typeface="標楷體" panose="03000509000000000000" pitchFamily="65" charset="-120"/>
                <a:ea typeface="標楷體" panose="03000509000000000000" pitchFamily="65" charset="-120"/>
              </a:rPr>
              <a:t>陳振菶</a:t>
            </a:r>
            <a:r>
              <a:rPr lang="zh-TW" altLang="en-US" sz="4000" dirty="0" smtClean="0">
                <a:latin typeface="標楷體" panose="03000509000000000000" pitchFamily="65" charset="-120"/>
                <a:ea typeface="標楷體" panose="03000509000000000000" pitchFamily="65" charset="-120"/>
              </a:rPr>
              <a:t>  教授兼系主任</a:t>
            </a:r>
            <a:endParaRPr lang="zh-TW" altLang="en-US" sz="4000" dirty="0">
              <a:latin typeface="標楷體" panose="03000509000000000000" pitchFamily="65" charset="-120"/>
              <a:ea typeface="標楷體" panose="03000509000000000000" pitchFamily="65" charset="-120"/>
            </a:endParaRPr>
          </a:p>
        </p:txBody>
      </p:sp>
      <p:pic>
        <p:nvPicPr>
          <p:cNvPr id="4" name="圖片 3"/>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39831" y="500104"/>
            <a:ext cx="11213869" cy="35329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solidFill>
                  <a:srgbClr val="178DBB"/>
                </a:solidFill>
                <a:latin typeface="標楷體" pitchFamily="65" charset="-120"/>
                <a:ea typeface="標楷體" pitchFamily="65" charset="-120"/>
              </a:rPr>
              <a:t>議程</a:t>
            </a:r>
            <a:endParaRPr lang="zh-TW" altLang="en-US" dirty="0"/>
          </a:p>
        </p:txBody>
      </p:sp>
      <p:sp>
        <p:nvSpPr>
          <p:cNvPr id="3" name="內容版面配置區 2"/>
          <p:cNvSpPr>
            <a:spLocks noGrp="1"/>
          </p:cNvSpPr>
          <p:nvPr>
            <p:ph idx="1"/>
          </p:nvPr>
        </p:nvSpPr>
        <p:spPr>
          <a:xfrm>
            <a:off x="2589212" y="1442269"/>
            <a:ext cx="8915400" cy="5058544"/>
          </a:xfrm>
        </p:spPr>
        <p:txBody>
          <a:bodyPr/>
          <a:lstStyle/>
          <a:p>
            <a:pPr algn="just"/>
            <a:r>
              <a:rPr lang="zh-TW" altLang="en-US" sz="3200" dirty="0" smtClean="0">
                <a:latin typeface="Times New Roman" pitchFamily="18" charset="0"/>
                <a:ea typeface="標楷體" pitchFamily="65" charset="-120"/>
                <a:cs typeface="Times New Roman" pitchFamily="18" charset="0"/>
              </a:rPr>
              <a:t>一、師生獲獎榮譽</a:t>
            </a:r>
            <a:endParaRPr lang="en-US" altLang="zh-TW" sz="3200" dirty="0" smtClean="0">
              <a:latin typeface="Times New Roman" pitchFamily="18" charset="0"/>
              <a:ea typeface="標楷體" pitchFamily="65" charset="-120"/>
              <a:cs typeface="Times New Roman" pitchFamily="18" charset="0"/>
            </a:endParaRPr>
          </a:p>
          <a:p>
            <a:pPr algn="just"/>
            <a:r>
              <a:rPr lang="zh-TW" altLang="en-US" sz="3200" dirty="0" smtClean="0">
                <a:latin typeface="Times New Roman" pitchFamily="18" charset="0"/>
                <a:ea typeface="標楷體" pitchFamily="65" charset="-120"/>
                <a:cs typeface="Times New Roman" pitchFamily="18" charset="0"/>
              </a:rPr>
              <a:t>二、</a:t>
            </a:r>
            <a:r>
              <a:rPr lang="zh-TW" altLang="en-US" sz="3200" b="1" dirty="0" smtClean="0">
                <a:solidFill>
                  <a:srgbClr val="FF0000"/>
                </a:solidFill>
                <a:latin typeface="Times New Roman" pitchFamily="18" charset="0"/>
                <a:ea typeface="標楷體" pitchFamily="65" charset="-120"/>
                <a:cs typeface="Times New Roman" pitchFamily="18" charset="0"/>
              </a:rPr>
              <a:t>本學期重要活動</a:t>
            </a:r>
            <a:endParaRPr lang="en-US" altLang="zh-TW" sz="3200" b="1" dirty="0" smtClean="0">
              <a:solidFill>
                <a:srgbClr val="FF0000"/>
              </a:solidFill>
              <a:latin typeface="Times New Roman" pitchFamily="18" charset="0"/>
              <a:ea typeface="標楷體" pitchFamily="65" charset="-120"/>
              <a:cs typeface="Times New Roman" pitchFamily="18" charset="0"/>
            </a:endParaRPr>
          </a:p>
          <a:p>
            <a:pPr algn="just"/>
            <a:r>
              <a:rPr lang="zh-TW" altLang="en-US" sz="3200" dirty="0" smtClean="0">
                <a:latin typeface="Times New Roman" pitchFamily="18" charset="0"/>
                <a:ea typeface="標楷體" pitchFamily="65" charset="-120"/>
                <a:cs typeface="Times New Roman" pitchFamily="18" charset="0"/>
              </a:rPr>
              <a:t>三、專業證照現況</a:t>
            </a:r>
            <a:endParaRPr lang="en-US" altLang="zh-TW" sz="3200" dirty="0" smtClean="0">
              <a:latin typeface="Times New Roman" pitchFamily="18" charset="0"/>
              <a:ea typeface="標楷體" pitchFamily="65" charset="-120"/>
              <a:cs typeface="Times New Roman" pitchFamily="18" charset="0"/>
            </a:endParaRPr>
          </a:p>
          <a:p>
            <a:pPr algn="just"/>
            <a:r>
              <a:rPr lang="zh-TW" altLang="en-US" sz="3200" dirty="0">
                <a:latin typeface="Times New Roman" pitchFamily="18" charset="0"/>
                <a:ea typeface="標楷體" pitchFamily="65" charset="-120"/>
                <a:cs typeface="Times New Roman" pitchFamily="18" charset="0"/>
              </a:rPr>
              <a:t>四</a:t>
            </a:r>
            <a:r>
              <a:rPr lang="zh-TW" altLang="en-US" sz="3200" dirty="0" smtClean="0">
                <a:latin typeface="Times New Roman" pitchFamily="18" charset="0"/>
                <a:ea typeface="標楷體" pitchFamily="65" charset="-120"/>
                <a:cs typeface="Times New Roman" pitchFamily="18" charset="0"/>
              </a:rPr>
              <a:t>、科技部大專生計畫通過名單</a:t>
            </a:r>
            <a:endParaRPr lang="en-US" altLang="zh-TW" sz="3200" dirty="0" smtClean="0">
              <a:latin typeface="Times New Roman" pitchFamily="18" charset="0"/>
              <a:ea typeface="標楷體" pitchFamily="65" charset="-120"/>
              <a:cs typeface="Times New Roman" pitchFamily="18" charset="0"/>
            </a:endParaRPr>
          </a:p>
          <a:p>
            <a:pPr algn="just"/>
            <a:r>
              <a:rPr lang="zh-TW" altLang="en-US" sz="3200" dirty="0" smtClean="0">
                <a:latin typeface="Times New Roman" pitchFamily="18" charset="0"/>
                <a:ea typeface="標楷體" pitchFamily="65" charset="-120"/>
                <a:cs typeface="Times New Roman" pitchFamily="18" charset="0"/>
              </a:rPr>
              <a:t>五、研究所預研</a:t>
            </a:r>
            <a:r>
              <a:rPr lang="en-US" altLang="zh-TW" sz="3200" dirty="0" smtClean="0">
                <a:latin typeface="Times New Roman" pitchFamily="18" charset="0"/>
                <a:ea typeface="標楷體" pitchFamily="65" charset="-120"/>
                <a:cs typeface="Times New Roman" pitchFamily="18" charset="0"/>
              </a:rPr>
              <a:t>(</a:t>
            </a:r>
            <a:r>
              <a:rPr lang="zh-TW" altLang="en-US" sz="3200" dirty="0" smtClean="0">
                <a:latin typeface="Times New Roman" pitchFamily="18" charset="0"/>
                <a:ea typeface="標楷體" pitchFamily="65" charset="-120"/>
                <a:cs typeface="Times New Roman" pitchFamily="18" charset="0"/>
              </a:rPr>
              <a:t>修</a:t>
            </a:r>
            <a:r>
              <a:rPr lang="en-US" altLang="zh-TW" sz="3200" dirty="0" smtClean="0">
                <a:latin typeface="Times New Roman" pitchFamily="18" charset="0"/>
                <a:ea typeface="標楷體" pitchFamily="65" charset="-120"/>
                <a:cs typeface="Times New Roman" pitchFamily="18" charset="0"/>
              </a:rPr>
              <a:t>)</a:t>
            </a:r>
            <a:r>
              <a:rPr lang="zh-TW" altLang="en-US" sz="3200" dirty="0" smtClean="0">
                <a:latin typeface="Times New Roman" pitchFamily="18" charset="0"/>
                <a:ea typeface="標楷體" pitchFamily="65" charset="-120"/>
                <a:cs typeface="Times New Roman" pitchFamily="18" charset="0"/>
              </a:rPr>
              <a:t>生與推甄制度</a:t>
            </a:r>
            <a:endParaRPr lang="en-US" altLang="zh-TW" sz="3200" dirty="0" smtClean="0">
              <a:latin typeface="Times New Roman" pitchFamily="18" charset="0"/>
              <a:ea typeface="標楷體" pitchFamily="65" charset="-120"/>
              <a:cs typeface="Times New Roman" pitchFamily="18" charset="0"/>
            </a:endParaRPr>
          </a:p>
          <a:p>
            <a:pPr algn="just"/>
            <a:r>
              <a:rPr lang="zh-TW" altLang="en-US" sz="3200" dirty="0" smtClean="0">
                <a:latin typeface="Times New Roman" pitchFamily="18" charset="0"/>
                <a:ea typeface="標楷體" pitchFamily="65" charset="-120"/>
                <a:cs typeface="Times New Roman" pitchFamily="18" charset="0"/>
              </a:rPr>
              <a:t>六、獎助學金</a:t>
            </a:r>
            <a:endParaRPr lang="en-US" altLang="zh-TW" sz="3200" dirty="0" smtClean="0">
              <a:latin typeface="Times New Roman" pitchFamily="18" charset="0"/>
              <a:ea typeface="標楷體" pitchFamily="65" charset="-120"/>
              <a:cs typeface="Times New Roman" pitchFamily="18" charset="0"/>
            </a:endParaRPr>
          </a:p>
          <a:p>
            <a:pPr algn="just"/>
            <a:r>
              <a:rPr lang="zh-TW" altLang="en-US" sz="3200" dirty="0">
                <a:latin typeface="Times New Roman" pitchFamily="18" charset="0"/>
                <a:ea typeface="標楷體" pitchFamily="65" charset="-120"/>
                <a:cs typeface="Times New Roman" pitchFamily="18" charset="0"/>
              </a:rPr>
              <a:t>七</a:t>
            </a:r>
            <a:r>
              <a:rPr lang="zh-TW" altLang="en-US" sz="3200" dirty="0" smtClean="0">
                <a:latin typeface="Times New Roman" pitchFamily="18" charset="0"/>
                <a:ea typeface="標楷體" pitchFamily="65" charset="-120"/>
                <a:cs typeface="Times New Roman" pitchFamily="18" charset="0"/>
              </a:rPr>
              <a:t>、</a:t>
            </a:r>
            <a:r>
              <a:rPr lang="en-US" altLang="zh-TW" sz="3200" dirty="0" smtClean="0">
                <a:latin typeface="Times New Roman" pitchFamily="18" charset="0"/>
                <a:ea typeface="標楷體" pitchFamily="65" charset="-120"/>
                <a:cs typeface="Times New Roman" pitchFamily="18" charset="0"/>
              </a:rPr>
              <a:t>Q&amp;A</a:t>
            </a:r>
            <a:endParaRPr lang="en-US" altLang="zh-TW" sz="3200" dirty="0">
              <a:latin typeface="Times New Roman" pitchFamily="18" charset="0"/>
              <a:ea typeface="標楷體" pitchFamily="65" charset="-120"/>
              <a:cs typeface="Times New Roman" pitchFamily="18" charset="0"/>
            </a:endParaRPr>
          </a:p>
          <a:p>
            <a:endParaRPr lang="zh-TW" altLang="en-US" sz="3200" dirty="0"/>
          </a:p>
        </p:txBody>
      </p:sp>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2</a:t>
            </a:fld>
            <a:endParaRPr lang="en-US" dirty="0"/>
          </a:p>
        </p:txBody>
      </p:sp>
    </p:spTree>
    <p:extLst>
      <p:ext uri="{BB962C8B-B14F-4D97-AF65-F5344CB8AC3E}">
        <p14:creationId xmlns:p14="http://schemas.microsoft.com/office/powerpoint/2010/main" val="273773994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69965" y="600225"/>
            <a:ext cx="8911687" cy="734427"/>
          </a:xfrm>
        </p:spPr>
        <p:txBody>
          <a:bodyPr/>
          <a:lstStyle/>
          <a:p>
            <a:r>
              <a:rPr lang="zh-TW" altLang="en-US" b="1" dirty="0" smtClean="0"/>
              <a:t>近期重要活動</a:t>
            </a:r>
            <a:endParaRPr lang="zh-TW" altLang="en-US" b="1" dirty="0"/>
          </a:p>
        </p:txBody>
      </p:sp>
      <p:sp>
        <p:nvSpPr>
          <p:cNvPr id="3" name="內容版面配置區 2"/>
          <p:cNvSpPr>
            <a:spLocks noGrp="1"/>
          </p:cNvSpPr>
          <p:nvPr>
            <p:ph idx="1"/>
          </p:nvPr>
        </p:nvSpPr>
        <p:spPr>
          <a:xfrm>
            <a:off x="1252838" y="1443317"/>
            <a:ext cx="10060784" cy="3558119"/>
          </a:xfrm>
        </p:spPr>
        <p:txBody>
          <a:bodyPr/>
          <a:lstStyle/>
          <a:p>
            <a:r>
              <a:rPr lang="en-US" altLang="zh-TW" sz="2800" b="1" dirty="0" smtClean="0">
                <a:solidFill>
                  <a:srgbClr val="FF0000"/>
                </a:solidFill>
                <a:latin typeface="標楷體" panose="03000509000000000000" pitchFamily="65" charset="-120"/>
                <a:ea typeface="標楷體" panose="03000509000000000000" pitchFamily="65" charset="-120"/>
              </a:rPr>
              <a:t>112</a:t>
            </a:r>
            <a:r>
              <a:rPr lang="zh-TW" altLang="en-US" sz="2800" b="1" dirty="0" smtClean="0">
                <a:solidFill>
                  <a:srgbClr val="FF0000"/>
                </a:solidFill>
                <a:latin typeface="標楷體" panose="03000509000000000000" pitchFamily="65" charset="-120"/>
                <a:ea typeface="標楷體" panose="03000509000000000000" pitchFamily="65" charset="-120"/>
              </a:rPr>
              <a:t>學年</a:t>
            </a:r>
            <a:r>
              <a:rPr lang="zh-TW" altLang="en-US" sz="2800" b="1" dirty="0">
                <a:solidFill>
                  <a:srgbClr val="FF0000"/>
                </a:solidFill>
                <a:latin typeface="標楷體" panose="03000509000000000000" pitchFamily="65" charset="-120"/>
                <a:ea typeface="標楷體" panose="03000509000000000000" pitchFamily="65" charset="-120"/>
              </a:rPr>
              <a:t>度職安系碩士班預修生甄試報名申請</a:t>
            </a:r>
            <a:r>
              <a:rPr lang="en-US" altLang="zh-TW" sz="2800" b="1" dirty="0">
                <a:solidFill>
                  <a:srgbClr val="FF0000"/>
                </a:solidFill>
                <a:latin typeface="標楷體" panose="03000509000000000000" pitchFamily="65" charset="-120"/>
                <a:ea typeface="標楷體" panose="03000509000000000000" pitchFamily="65" charset="-120"/>
              </a:rPr>
              <a:t>-</a:t>
            </a:r>
            <a:r>
              <a:rPr lang="zh-TW" altLang="en-US" sz="2800" b="1" dirty="0">
                <a:solidFill>
                  <a:srgbClr val="FF0000"/>
                </a:solidFill>
                <a:latin typeface="標楷體" panose="03000509000000000000" pitchFamily="65" charset="-120"/>
                <a:ea typeface="標楷體" panose="03000509000000000000" pitchFamily="65" charset="-120"/>
              </a:rPr>
              <a:t>職安</a:t>
            </a:r>
            <a:r>
              <a:rPr lang="zh-TW" altLang="en-US" sz="2800" b="1" dirty="0" smtClean="0">
                <a:solidFill>
                  <a:srgbClr val="FF0000"/>
                </a:solidFill>
                <a:latin typeface="標楷體" panose="03000509000000000000" pitchFamily="65" charset="-120"/>
                <a:ea typeface="標楷體" panose="03000509000000000000" pitchFamily="65" charset="-120"/>
              </a:rPr>
              <a:t>系</a:t>
            </a:r>
            <a:r>
              <a:rPr lang="en-US" altLang="zh-TW" sz="2800" b="1" dirty="0" smtClean="0">
                <a:solidFill>
                  <a:srgbClr val="FF0000"/>
                </a:solidFill>
                <a:latin typeface="標楷體" panose="03000509000000000000" pitchFamily="65" charset="-120"/>
                <a:ea typeface="標楷體" panose="03000509000000000000" pitchFamily="65" charset="-120"/>
              </a:rPr>
              <a:t>9</a:t>
            </a:r>
            <a:r>
              <a:rPr lang="zh-TW" altLang="en-US" sz="2800" b="1" dirty="0" smtClean="0">
                <a:solidFill>
                  <a:srgbClr val="FF0000"/>
                </a:solidFill>
                <a:latin typeface="標楷體" panose="03000509000000000000" pitchFamily="65" charset="-120"/>
                <a:ea typeface="標楷體" panose="03000509000000000000" pitchFamily="65" charset="-120"/>
              </a:rPr>
              <a:t>名</a:t>
            </a:r>
            <a:r>
              <a:rPr lang="en-US" altLang="zh-TW" sz="2800" b="1" dirty="0" smtClean="0">
                <a:solidFill>
                  <a:srgbClr val="FF0000"/>
                </a:solidFill>
                <a:latin typeface="標楷體" panose="03000509000000000000" pitchFamily="65" charset="-120"/>
                <a:ea typeface="標楷體" panose="03000509000000000000" pitchFamily="65" charset="-120"/>
              </a:rPr>
              <a:t>(2023/05/12</a:t>
            </a:r>
            <a:r>
              <a:rPr lang="zh-TW" altLang="en-US" sz="2800" b="1" dirty="0" smtClean="0">
                <a:solidFill>
                  <a:srgbClr val="FF0000"/>
                </a:solidFill>
                <a:latin typeface="標楷體" panose="03000509000000000000" pitchFamily="65" charset="-120"/>
                <a:ea typeface="標楷體" panose="03000509000000000000" pitchFamily="65" charset="-120"/>
              </a:rPr>
              <a:t>申請截止</a:t>
            </a:r>
            <a:r>
              <a:rPr lang="en-US" altLang="zh-TW" sz="2800" b="1" dirty="0" smtClean="0">
                <a:solidFill>
                  <a:srgbClr val="FF0000"/>
                </a:solidFill>
                <a:latin typeface="標楷體" panose="03000509000000000000" pitchFamily="65" charset="-120"/>
                <a:ea typeface="標楷體" panose="03000509000000000000" pitchFamily="65" charset="-120"/>
              </a:rPr>
              <a:t>)</a:t>
            </a:r>
            <a:r>
              <a:rPr lang="zh-TW" altLang="en-US" sz="2800" dirty="0" smtClean="0">
                <a:latin typeface="標楷體" panose="03000509000000000000" pitchFamily="65" charset="-120"/>
                <a:ea typeface="標楷體" panose="03000509000000000000" pitchFamily="65" charset="-120"/>
              </a:rPr>
              <a:t>。</a:t>
            </a:r>
            <a:endParaRPr lang="en-US" altLang="zh-TW" sz="2800" dirty="0">
              <a:latin typeface="標楷體" panose="03000509000000000000" pitchFamily="65" charset="-120"/>
              <a:ea typeface="標楷體" panose="03000509000000000000" pitchFamily="65" charset="-120"/>
            </a:endParaRPr>
          </a:p>
          <a:p>
            <a:r>
              <a:rPr lang="en-US" altLang="zh-TW" sz="2800" b="1" dirty="0" smtClean="0">
                <a:solidFill>
                  <a:srgbClr val="3366FF"/>
                </a:solidFill>
                <a:latin typeface="標楷體" panose="03000509000000000000" pitchFamily="65" charset="-120"/>
                <a:ea typeface="標楷體" panose="03000509000000000000" pitchFamily="65" charset="-120"/>
              </a:rPr>
              <a:t>2023/04/30</a:t>
            </a:r>
            <a:r>
              <a:rPr lang="zh-TW" altLang="en-US" sz="2800" b="1" dirty="0" smtClean="0">
                <a:solidFill>
                  <a:srgbClr val="3366FF"/>
                </a:solidFill>
                <a:latin typeface="標楷體" panose="03000509000000000000" pitchFamily="65" charset="-120"/>
                <a:ea typeface="標楷體" panose="03000509000000000000" pitchFamily="65" charset="-120"/>
              </a:rPr>
              <a:t> </a:t>
            </a:r>
            <a:r>
              <a:rPr lang="zh-TW" altLang="en-US" sz="2800" b="1" dirty="0">
                <a:solidFill>
                  <a:srgbClr val="3366FF"/>
                </a:solidFill>
                <a:latin typeface="標楷體" panose="03000509000000000000" pitchFamily="65" charset="-120"/>
                <a:ea typeface="標楷體" panose="03000509000000000000" pitchFamily="65" charset="-120"/>
              </a:rPr>
              <a:t>職安系友回娘家</a:t>
            </a:r>
            <a:r>
              <a:rPr lang="zh-TW" altLang="en-US" sz="2800" dirty="0" smtClean="0">
                <a:solidFill>
                  <a:srgbClr val="3366FF"/>
                </a:solidFill>
                <a:latin typeface="標楷體" panose="03000509000000000000" pitchFamily="65" charset="-120"/>
                <a:ea typeface="標楷體" panose="03000509000000000000" pitchFamily="65" charset="-120"/>
              </a:rPr>
              <a:t>。</a:t>
            </a:r>
            <a:endParaRPr lang="en-US" altLang="zh-TW" sz="2800" b="1" dirty="0">
              <a:solidFill>
                <a:srgbClr val="3366FF"/>
              </a:solidFill>
              <a:latin typeface="標楷體" panose="03000509000000000000" pitchFamily="65" charset="-120"/>
              <a:ea typeface="標楷體" panose="03000509000000000000" pitchFamily="65" charset="-120"/>
            </a:endParaRPr>
          </a:p>
          <a:p>
            <a:r>
              <a:rPr lang="en-US" altLang="zh-TW" sz="2800" b="1" dirty="0" smtClean="0">
                <a:solidFill>
                  <a:srgbClr val="3366FF"/>
                </a:solidFill>
                <a:latin typeface="標楷體" panose="03000509000000000000" pitchFamily="65" charset="-120"/>
                <a:ea typeface="標楷體" panose="03000509000000000000" pitchFamily="65" charset="-120"/>
              </a:rPr>
              <a:t>2023/06/03</a:t>
            </a:r>
            <a:r>
              <a:rPr lang="zh-TW" altLang="en-US" sz="2800" b="1" dirty="0" smtClean="0">
                <a:solidFill>
                  <a:srgbClr val="3366FF"/>
                </a:solidFill>
                <a:latin typeface="標楷體" panose="03000509000000000000" pitchFamily="65" charset="-120"/>
                <a:ea typeface="標楷體" panose="03000509000000000000" pitchFamily="65" charset="-120"/>
              </a:rPr>
              <a:t> 職安系畢業典禮</a:t>
            </a:r>
            <a:endParaRPr lang="en-US" altLang="zh-TW" sz="2800" b="1" dirty="0" smtClean="0">
              <a:solidFill>
                <a:srgbClr val="3366FF"/>
              </a:solidFill>
            </a:endParaRPr>
          </a:p>
          <a:p>
            <a:endParaRPr lang="zh-TW" altLang="en-US" sz="2800" dirty="0"/>
          </a:p>
          <a:p>
            <a:pPr marL="0" indent="0">
              <a:buNone/>
            </a:pPr>
            <a:endParaRPr lang="zh-TW" altLang="en-US" sz="2800" dirty="0"/>
          </a:p>
        </p:txBody>
      </p:sp>
      <p:pic>
        <p:nvPicPr>
          <p:cNvPr id="5" name="圖片 4"/>
          <p:cNvPicPr>
            <a:picLocks noChangeAspect="1"/>
          </p:cNvPicPr>
          <p:nvPr/>
        </p:nvPicPr>
        <p:blipFill rotWithShape="1">
          <a:blip r:embed="rId2"/>
          <a:srcRect t="23092" b="11125"/>
          <a:stretch/>
        </p:blipFill>
        <p:spPr>
          <a:xfrm>
            <a:off x="1182499" y="3994477"/>
            <a:ext cx="10362426" cy="2450284"/>
          </a:xfrm>
          <a:prstGeom prst="rect">
            <a:avLst/>
          </a:prstGeom>
        </p:spPr>
      </p:pic>
      <p:sp>
        <p:nvSpPr>
          <p:cNvPr id="6" name="投影片編號版面配置區 5"/>
          <p:cNvSpPr>
            <a:spLocks noGrp="1"/>
          </p:cNvSpPr>
          <p:nvPr>
            <p:ph type="sldNum" sz="quarter" idx="12"/>
          </p:nvPr>
        </p:nvSpPr>
        <p:spPr/>
        <p:txBody>
          <a:bodyPr/>
          <a:lstStyle/>
          <a:p>
            <a:pPr>
              <a:defRPr/>
            </a:pPr>
            <a:fld id="{5800BC90-1A5C-46FB-B17F-43DF00D39C37}" type="slidenum">
              <a:rPr lang="en-US" smtClean="0"/>
              <a:pPr>
                <a:defRPr/>
              </a:pPr>
              <a:t>3</a:t>
            </a:fld>
            <a:endParaRPr lang="en-US" dirty="0"/>
          </a:p>
        </p:txBody>
      </p:sp>
    </p:spTree>
    <p:extLst>
      <p:ext uri="{BB962C8B-B14F-4D97-AF65-F5344CB8AC3E}">
        <p14:creationId xmlns:p14="http://schemas.microsoft.com/office/powerpoint/2010/main" val="87104714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標題 1"/>
          <p:cNvSpPr>
            <a:spLocks noGrp="1"/>
          </p:cNvSpPr>
          <p:nvPr>
            <p:ph type="title"/>
          </p:nvPr>
        </p:nvSpPr>
        <p:spPr>
          <a:xfrm>
            <a:off x="1604404" y="173738"/>
            <a:ext cx="9348094" cy="1281113"/>
          </a:xfrm>
        </p:spPr>
        <p:txBody>
          <a:bodyPr/>
          <a:lstStyle/>
          <a:p>
            <a:r>
              <a:rPr lang="zh-TW" altLang="en-US" sz="4000" dirty="0" smtClean="0">
                <a:solidFill>
                  <a:srgbClr val="178DBB"/>
                </a:solidFill>
                <a:latin typeface="標楷體" pitchFamily="65" charset="-120"/>
                <a:ea typeface="標楷體" pitchFamily="65" charset="-120"/>
              </a:rPr>
              <a:t>專業證照：乙級職業安全衛生管理技術士</a:t>
            </a:r>
          </a:p>
        </p:txBody>
      </p:sp>
      <p:graphicFrame>
        <p:nvGraphicFramePr>
          <p:cNvPr id="9" name="表格 8"/>
          <p:cNvGraphicFramePr>
            <a:graphicFrameLocks noGrp="1"/>
          </p:cNvGraphicFramePr>
          <p:nvPr>
            <p:extLst>
              <p:ext uri="{D42A27DB-BD31-4B8C-83A1-F6EECF244321}">
                <p14:modId xmlns:p14="http://schemas.microsoft.com/office/powerpoint/2010/main" val="42497006"/>
              </p:ext>
            </p:extLst>
          </p:nvPr>
        </p:nvGraphicFramePr>
        <p:xfrm>
          <a:off x="1604404" y="1065307"/>
          <a:ext cx="9697788" cy="5317566"/>
        </p:xfrm>
        <a:graphic>
          <a:graphicData uri="http://schemas.openxmlformats.org/drawingml/2006/table">
            <a:tbl>
              <a:tblPr firstRow="1" bandRow="1">
                <a:tableStyleId>{5C22544A-7EE6-4342-B048-85BDC9FD1C3A}</a:tableStyleId>
              </a:tblPr>
              <a:tblGrid>
                <a:gridCol w="1616298">
                  <a:extLst>
                    <a:ext uri="{9D8B030D-6E8A-4147-A177-3AD203B41FA5}">
                      <a16:colId xmlns:a16="http://schemas.microsoft.com/office/drawing/2014/main" val="20000"/>
                    </a:ext>
                  </a:extLst>
                </a:gridCol>
                <a:gridCol w="1616298">
                  <a:extLst>
                    <a:ext uri="{9D8B030D-6E8A-4147-A177-3AD203B41FA5}">
                      <a16:colId xmlns:a16="http://schemas.microsoft.com/office/drawing/2014/main" val="20001"/>
                    </a:ext>
                  </a:extLst>
                </a:gridCol>
                <a:gridCol w="1790162">
                  <a:extLst>
                    <a:ext uri="{9D8B030D-6E8A-4147-A177-3AD203B41FA5}">
                      <a16:colId xmlns:a16="http://schemas.microsoft.com/office/drawing/2014/main" val="20002"/>
                    </a:ext>
                  </a:extLst>
                </a:gridCol>
                <a:gridCol w="1442434">
                  <a:extLst>
                    <a:ext uri="{9D8B030D-6E8A-4147-A177-3AD203B41FA5}">
                      <a16:colId xmlns:a16="http://schemas.microsoft.com/office/drawing/2014/main" val="20003"/>
                    </a:ext>
                  </a:extLst>
                </a:gridCol>
                <a:gridCol w="1616298">
                  <a:extLst>
                    <a:ext uri="{9D8B030D-6E8A-4147-A177-3AD203B41FA5}">
                      <a16:colId xmlns:a16="http://schemas.microsoft.com/office/drawing/2014/main" val="20004"/>
                    </a:ext>
                  </a:extLst>
                </a:gridCol>
                <a:gridCol w="1616298">
                  <a:extLst>
                    <a:ext uri="{9D8B030D-6E8A-4147-A177-3AD203B41FA5}">
                      <a16:colId xmlns:a16="http://schemas.microsoft.com/office/drawing/2014/main" val="20005"/>
                    </a:ext>
                  </a:extLst>
                </a:gridCol>
              </a:tblGrid>
              <a:tr h="600384">
                <a:tc>
                  <a:txBody>
                    <a:bodyPr/>
                    <a:lstStyle/>
                    <a:p>
                      <a:pPr algn="ctr"/>
                      <a:r>
                        <a:rPr lang="zh-TW" altLang="en-US" sz="2400" dirty="0" smtClean="0">
                          <a:latin typeface="標楷體" panose="03000509000000000000" pitchFamily="65" charset="-120"/>
                          <a:ea typeface="標楷體" panose="03000509000000000000" pitchFamily="65" charset="-120"/>
                        </a:rPr>
                        <a:t>畢業年度</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學生人數</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目標通過率</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通過人數</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通過率</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1400" dirty="0" smtClean="0">
                          <a:latin typeface="標楷體" panose="03000509000000000000" pitchFamily="65" charset="-120"/>
                          <a:ea typeface="標楷體" panose="03000509000000000000" pitchFamily="65" charset="-120"/>
                        </a:rPr>
                        <a:t>全國平圴</a:t>
                      </a:r>
                      <a:endParaRPr lang="en-US" altLang="zh-TW" sz="1400" dirty="0" smtClean="0">
                        <a:latin typeface="標楷體" panose="03000509000000000000" pitchFamily="65" charset="-120"/>
                        <a:ea typeface="標楷體" panose="03000509000000000000" pitchFamily="65" charset="-120"/>
                      </a:endParaRPr>
                    </a:p>
                    <a:p>
                      <a:pPr algn="ctr"/>
                      <a:r>
                        <a:rPr lang="zh-TW" altLang="en-US" sz="1400" dirty="0" smtClean="0">
                          <a:latin typeface="標楷體" panose="03000509000000000000" pitchFamily="65" charset="-120"/>
                          <a:ea typeface="標楷體" panose="03000509000000000000" pitchFamily="65" charset="-120"/>
                        </a:rPr>
                        <a:t>通過率</a:t>
                      </a:r>
                      <a:endParaRPr lang="zh-TW" altLang="en-US" sz="1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458946">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44</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30%</a:t>
                      </a:r>
                      <a:endParaRPr lang="zh-TW" altLang="en-US" sz="2400" b="1" dirty="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u="none"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28</a:t>
                      </a:r>
                      <a:endParaRPr lang="zh-TW" altLang="en-US" sz="240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63.6%</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14.5%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1"/>
                  </a:ext>
                </a:extLst>
              </a:tr>
              <a:tr h="493059">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106</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42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45%</a:t>
                      </a:r>
                      <a:endParaRPr lang="zh-TW" altLang="en-US" sz="2400" b="1" dirty="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u="none"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28</a:t>
                      </a:r>
                      <a:endParaRPr lang="zh-TW" altLang="en-US" sz="240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66%</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9.32%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2"/>
                  </a:ext>
                </a:extLst>
              </a:tr>
              <a:tr h="493059">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50</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55%</a:t>
                      </a:r>
                      <a:endParaRPr lang="zh-TW" altLang="en-US" sz="2400" b="1" dirty="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u="none"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28</a:t>
                      </a:r>
                      <a:endParaRPr lang="zh-TW" altLang="en-US" sz="240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56%</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10.1%</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3"/>
                  </a:ext>
                </a:extLst>
              </a:tr>
              <a:tr h="45720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108</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39 </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60%</a:t>
                      </a:r>
                      <a:endParaRPr lang="zh-TW" altLang="en-US" sz="2400" b="1" dirty="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28</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71.7%</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9.02%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4"/>
                  </a:ext>
                </a:extLst>
              </a:tr>
              <a:tr h="45720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109</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33 </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62%</a:t>
                      </a:r>
                      <a:endParaRPr lang="zh-TW" altLang="en-US" sz="2400" b="1" dirty="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kern="1200" dirty="0" smtClean="0">
                          <a:solidFill>
                            <a:schemeClr val="dk1"/>
                          </a:solidFill>
                          <a:latin typeface="Times New Roman" panose="02020603050405020304" pitchFamily="18" charset="0"/>
                          <a:ea typeface="標楷體" panose="03000509000000000000" pitchFamily="65" charset="-120"/>
                          <a:cs typeface="Times New Roman" panose="02020603050405020304" pitchFamily="18" charset="0"/>
                        </a:rPr>
                        <a:t>23</a:t>
                      </a: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69.7%</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11.16%</a:t>
                      </a:r>
                    </a:p>
                  </a:txBody>
                  <a:tcPr/>
                </a:tc>
                <a:extLst>
                  <a:ext uri="{0D108BD9-81ED-4DB2-BD59-A6C34878D82A}">
                    <a16:rowId xmlns:a16="http://schemas.microsoft.com/office/drawing/2014/main" val="4177201983"/>
                  </a:ext>
                </a:extLst>
              </a:tr>
              <a:tr h="484094">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110</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43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65%</a:t>
                      </a:r>
                      <a:endParaRPr lang="zh-TW" altLang="en-US"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kern="1200" dirty="0" smtClean="0">
                          <a:solidFill>
                            <a:schemeClr val="dk1"/>
                          </a:solidFill>
                          <a:latin typeface="Times New Roman" panose="02020603050405020304" pitchFamily="18" charset="0"/>
                          <a:ea typeface="標楷體" panose="03000509000000000000" pitchFamily="65" charset="-120"/>
                          <a:cs typeface="Times New Roman" panose="02020603050405020304" pitchFamily="18" charset="0"/>
                        </a:rPr>
                        <a:t>21</a:t>
                      </a:r>
                      <a:endParaRPr lang="zh-TW" altLang="en-US" sz="2400" kern="1200" dirty="0">
                        <a:solidFill>
                          <a:schemeClr val="dk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48.9%</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8.87%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2601261651"/>
                  </a:ext>
                </a:extLst>
              </a:tr>
              <a:tr h="466165">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111</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37</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68%</a:t>
                      </a:r>
                      <a:endParaRPr lang="zh-TW" altLang="en-US"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kern="1200" dirty="0" smtClean="0">
                          <a:solidFill>
                            <a:schemeClr val="dk1"/>
                          </a:solidFill>
                          <a:latin typeface="Times New Roman" panose="02020603050405020304" pitchFamily="18" charset="0"/>
                          <a:ea typeface="標楷體" panose="03000509000000000000" pitchFamily="65" charset="-120"/>
                          <a:cs typeface="Times New Roman" panose="02020603050405020304" pitchFamily="18" charset="0"/>
                        </a:rPr>
                        <a:t>14</a:t>
                      </a:r>
                      <a:endParaRPr lang="zh-TW" altLang="en-US" sz="2400" kern="1200" dirty="0">
                        <a:solidFill>
                          <a:schemeClr val="dk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37.8%</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9.86%</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2318045379"/>
                  </a:ext>
                </a:extLst>
              </a:tr>
              <a:tr h="45720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27</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大四</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69%</a:t>
                      </a:r>
                      <a:endParaRPr lang="zh-TW" altLang="en-US"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kern="1200" dirty="0" smtClean="0">
                          <a:solidFill>
                            <a:schemeClr val="dk1"/>
                          </a:solidFill>
                          <a:latin typeface="Times New Roman" panose="02020603050405020304" pitchFamily="18" charset="0"/>
                          <a:ea typeface="標楷體" panose="03000509000000000000" pitchFamily="65" charset="-120"/>
                          <a:cs typeface="Times New Roman" panose="02020603050405020304" pitchFamily="18" charset="0"/>
                        </a:rPr>
                        <a:t>16</a:t>
                      </a:r>
                      <a:endParaRPr lang="zh-TW" altLang="en-US" sz="2400" kern="1200" dirty="0">
                        <a:solidFill>
                          <a:schemeClr val="dk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59.3%</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409746919"/>
                  </a:ext>
                </a:extLst>
              </a:tr>
              <a:tr h="493059">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51</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大三</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55%</a:t>
                      </a:r>
                      <a:endParaRPr lang="zh-TW" altLang="en-US"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kern="1200" dirty="0" smtClean="0">
                          <a:solidFill>
                            <a:schemeClr val="dk1"/>
                          </a:solidFill>
                          <a:latin typeface="Times New Roman" panose="02020603050405020304" pitchFamily="18" charset="0"/>
                          <a:ea typeface="標楷體" panose="03000509000000000000" pitchFamily="65" charset="-120"/>
                          <a:cs typeface="Times New Roman" panose="02020603050405020304" pitchFamily="18" charset="0"/>
                        </a:rPr>
                        <a:t>8</a:t>
                      </a:r>
                      <a:endParaRPr lang="zh-TW" altLang="en-US" sz="2400" kern="1200" dirty="0">
                        <a:solidFill>
                          <a:schemeClr val="dk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15.7%</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3899145962"/>
                  </a:ext>
                </a:extLst>
              </a:tr>
              <a:tr h="29758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114</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54</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大二</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b="1"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55%</a:t>
                      </a:r>
                      <a:endParaRPr lang="zh-TW" altLang="en-US" sz="2400" b="1"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kern="1200" dirty="0">
                        <a:solidFill>
                          <a:schemeClr val="dk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10"/>
                  </a:ext>
                </a:extLst>
              </a:tr>
            </a:tbl>
          </a:graphicData>
        </a:graphic>
      </p:graphicFrame>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4</a:t>
            </a:fld>
            <a:endParaRPr lang="en-US" dirty="0"/>
          </a:p>
        </p:txBody>
      </p:sp>
    </p:spTree>
    <p:extLst>
      <p:ext uri="{BB962C8B-B14F-4D97-AF65-F5344CB8AC3E}">
        <p14:creationId xmlns:p14="http://schemas.microsoft.com/office/powerpoint/2010/main" val="268315884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85002" y="633007"/>
            <a:ext cx="9453558" cy="1280890"/>
          </a:xfrm>
        </p:spPr>
        <p:txBody>
          <a:bodyPr/>
          <a:lstStyle/>
          <a:p>
            <a:pPr>
              <a:lnSpc>
                <a:spcPct val="125000"/>
              </a:lnSpc>
            </a:pPr>
            <a:r>
              <a:rPr lang="zh-TW" altLang="en-US" dirty="0">
                <a:solidFill>
                  <a:srgbClr val="178DBB"/>
                </a:solidFill>
                <a:latin typeface="標楷體" pitchFamily="65" charset="-120"/>
                <a:ea typeface="標楷體" pitchFamily="65" charset="-120"/>
              </a:rPr>
              <a:t>榮譽</a:t>
            </a:r>
            <a:r>
              <a:rPr lang="zh-TW" altLang="en-US" dirty="0" smtClean="0">
                <a:solidFill>
                  <a:srgbClr val="178DBB"/>
                </a:solidFill>
                <a:latin typeface="標楷體" pitchFamily="65" charset="-120"/>
                <a:ea typeface="標楷體" pitchFamily="65" charset="-120"/>
              </a:rPr>
              <a:t>榜：</a:t>
            </a:r>
            <a:r>
              <a:rPr lang="zh-TW" altLang="en-US" dirty="0">
                <a:solidFill>
                  <a:srgbClr val="178DBB"/>
                </a:solidFill>
                <a:latin typeface="標楷體" pitchFamily="65" charset="-120"/>
                <a:ea typeface="標楷體" pitchFamily="65" charset="-120"/>
              </a:rPr>
              <a:t>乙級職業安全衛生管理技術</a:t>
            </a:r>
            <a:r>
              <a:rPr lang="zh-TW" altLang="en-US" dirty="0" smtClean="0">
                <a:solidFill>
                  <a:srgbClr val="178DBB"/>
                </a:solidFill>
                <a:latin typeface="標楷體" pitchFamily="65" charset="-120"/>
                <a:ea typeface="標楷體" pitchFamily="65" charset="-120"/>
              </a:rPr>
              <a:t>士</a:t>
            </a:r>
            <a:r>
              <a:rPr lang="en-US" altLang="zh-TW" dirty="0" smtClean="0">
                <a:solidFill>
                  <a:srgbClr val="178DBB"/>
                </a:solidFill>
                <a:latin typeface="標楷體" pitchFamily="65" charset="-120"/>
                <a:ea typeface="標楷體" pitchFamily="65" charset="-120"/>
              </a:rPr>
              <a:t/>
            </a:r>
            <a:br>
              <a:rPr lang="en-US" altLang="zh-TW" dirty="0" smtClean="0">
                <a:solidFill>
                  <a:srgbClr val="178DBB"/>
                </a:solidFill>
                <a:latin typeface="標楷體" pitchFamily="65" charset="-120"/>
                <a:ea typeface="標楷體" pitchFamily="65" charset="-120"/>
              </a:rPr>
            </a:br>
            <a:r>
              <a:rPr lang="en-US" altLang="zh-TW" dirty="0" smtClean="0">
                <a:solidFill>
                  <a:srgbClr val="178DBB"/>
                </a:solidFill>
                <a:latin typeface="標楷體" pitchFamily="65" charset="-120"/>
                <a:ea typeface="標楷體" pitchFamily="65" charset="-120"/>
              </a:rPr>
              <a:t>(111</a:t>
            </a:r>
            <a:r>
              <a:rPr lang="zh-TW" altLang="en-US" dirty="0" smtClean="0">
                <a:solidFill>
                  <a:srgbClr val="178DBB"/>
                </a:solidFill>
                <a:latin typeface="標楷體" pitchFamily="65" charset="-120"/>
                <a:ea typeface="標楷體" pitchFamily="65" charset="-120"/>
              </a:rPr>
              <a:t>學年</a:t>
            </a:r>
            <a:r>
              <a:rPr lang="zh-TW" altLang="en-US" dirty="0">
                <a:solidFill>
                  <a:srgbClr val="178DBB"/>
                </a:solidFill>
                <a:latin typeface="標楷體" pitchFamily="65" charset="-120"/>
                <a:ea typeface="標楷體" pitchFamily="65" charset="-120"/>
              </a:rPr>
              <a:t>度</a:t>
            </a:r>
            <a:r>
              <a:rPr lang="en-US" altLang="zh-TW" dirty="0" smtClean="0">
                <a:solidFill>
                  <a:srgbClr val="178DBB"/>
                </a:solidFill>
                <a:latin typeface="標楷體" pitchFamily="65" charset="-120"/>
                <a:ea typeface="標楷體" pitchFamily="65" charset="-120"/>
              </a:rPr>
              <a:t>-</a:t>
            </a:r>
            <a:r>
              <a:rPr lang="zh-TW" altLang="en-US" dirty="0" smtClean="0">
                <a:solidFill>
                  <a:srgbClr val="178DBB"/>
                </a:solidFill>
                <a:latin typeface="標楷體" pitchFamily="65" charset="-120"/>
                <a:ea typeface="標楷體" pitchFamily="65" charset="-120"/>
              </a:rPr>
              <a:t>大四應屆畢業生</a:t>
            </a:r>
            <a:r>
              <a:rPr lang="en-US" altLang="zh-TW" dirty="0" smtClean="0">
                <a:solidFill>
                  <a:srgbClr val="178DBB"/>
                </a:solidFill>
                <a:latin typeface="標楷體" pitchFamily="65" charset="-120"/>
                <a:ea typeface="標楷體" pitchFamily="65" charset="-120"/>
              </a:rPr>
              <a:t>)</a:t>
            </a:r>
            <a:endParaRPr lang="zh-TW" altLang="en-US" dirty="0"/>
          </a:p>
        </p:txBody>
      </p:sp>
      <p:graphicFrame>
        <p:nvGraphicFramePr>
          <p:cNvPr id="7" name="內容版面配置區 5"/>
          <p:cNvGraphicFramePr>
            <a:graphicFrameLocks/>
          </p:cNvGraphicFramePr>
          <p:nvPr>
            <p:extLst>
              <p:ext uri="{D42A27DB-BD31-4B8C-83A1-F6EECF244321}">
                <p14:modId xmlns:p14="http://schemas.microsoft.com/office/powerpoint/2010/main" val="2649263721"/>
              </p:ext>
            </p:extLst>
          </p:nvPr>
        </p:nvGraphicFramePr>
        <p:xfrm>
          <a:off x="1885002" y="2520402"/>
          <a:ext cx="8680300" cy="2421712"/>
        </p:xfrm>
        <a:graphic>
          <a:graphicData uri="http://schemas.openxmlformats.org/drawingml/2006/table">
            <a:tbl>
              <a:tblPr firstRow="1" bandRow="1">
                <a:tableStyleId>{BC89EF96-8CEA-46FF-86C4-4CE0E7609802}</a:tableStyleId>
              </a:tblPr>
              <a:tblGrid>
                <a:gridCol w="1736060">
                  <a:extLst>
                    <a:ext uri="{9D8B030D-6E8A-4147-A177-3AD203B41FA5}">
                      <a16:colId xmlns:a16="http://schemas.microsoft.com/office/drawing/2014/main" val="20000"/>
                    </a:ext>
                  </a:extLst>
                </a:gridCol>
                <a:gridCol w="1736060">
                  <a:extLst>
                    <a:ext uri="{9D8B030D-6E8A-4147-A177-3AD203B41FA5}">
                      <a16:colId xmlns:a16="http://schemas.microsoft.com/office/drawing/2014/main" val="20001"/>
                    </a:ext>
                  </a:extLst>
                </a:gridCol>
                <a:gridCol w="1736060">
                  <a:extLst>
                    <a:ext uri="{9D8B030D-6E8A-4147-A177-3AD203B41FA5}">
                      <a16:colId xmlns:a16="http://schemas.microsoft.com/office/drawing/2014/main" val="20002"/>
                    </a:ext>
                  </a:extLst>
                </a:gridCol>
                <a:gridCol w="1736060">
                  <a:extLst>
                    <a:ext uri="{9D8B030D-6E8A-4147-A177-3AD203B41FA5}">
                      <a16:colId xmlns:a16="http://schemas.microsoft.com/office/drawing/2014/main" val="20003"/>
                    </a:ext>
                  </a:extLst>
                </a:gridCol>
                <a:gridCol w="1736060">
                  <a:extLst>
                    <a:ext uri="{9D8B030D-6E8A-4147-A177-3AD203B41FA5}">
                      <a16:colId xmlns:a16="http://schemas.microsoft.com/office/drawing/2014/main" val="20004"/>
                    </a:ext>
                  </a:extLst>
                </a:gridCol>
              </a:tblGrid>
              <a:tr h="63222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600" b="1" dirty="0" smtClean="0">
                          <a:latin typeface="標楷體" panose="03000509000000000000" pitchFamily="65" charset="-120"/>
                          <a:ea typeface="標楷體" panose="03000509000000000000" pitchFamily="65" charset="-120"/>
                        </a:rPr>
                        <a:t>王曜沅</a:t>
                      </a: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呂奕澐</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陳冠瑋</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周泓妘</a:t>
                      </a:r>
                      <a:endParaRPr kumimoji="0" lang="zh-TW" altLang="en-US" sz="26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莊文瑄</a:t>
                      </a:r>
                    </a:p>
                  </a:txBody>
                  <a:tcPr anchor="ctr"/>
                </a:tc>
                <a:extLst>
                  <a:ext uri="{0D108BD9-81ED-4DB2-BD59-A6C34878D82A}">
                    <a16:rowId xmlns:a16="http://schemas.microsoft.com/office/drawing/2014/main" val="10000"/>
                  </a:ext>
                </a:extLst>
              </a:tr>
              <a:tr h="63222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600" b="1" dirty="0" smtClean="0">
                          <a:latin typeface="標楷體" panose="03000509000000000000" pitchFamily="65" charset="-120"/>
                          <a:ea typeface="標楷體" panose="03000509000000000000" pitchFamily="65" charset="-120"/>
                        </a:rPr>
                        <a:t>張婕紋</a:t>
                      </a: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陳偲琀</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蔡珮瑤</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陳冠瑋</a:t>
                      </a:r>
                      <a:endParaRPr kumimoji="0" lang="zh-TW" altLang="en-US" sz="26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600" b="1" dirty="0" smtClean="0">
                          <a:latin typeface="標楷體" panose="03000509000000000000" pitchFamily="65" charset="-120"/>
                          <a:ea typeface="標楷體" panose="03000509000000000000" pitchFamily="65" charset="-120"/>
                        </a:rPr>
                        <a:t>藍元貞</a:t>
                      </a:r>
                    </a:p>
                  </a:txBody>
                  <a:tcPr anchor="ctr"/>
                </a:tc>
                <a:extLst>
                  <a:ext uri="{0D108BD9-81ED-4DB2-BD59-A6C34878D82A}">
                    <a16:rowId xmlns:a16="http://schemas.microsoft.com/office/drawing/2014/main" val="1009783225"/>
                  </a:ext>
                </a:extLst>
              </a:tr>
              <a:tr h="569438">
                <a:tc>
                  <a:txBody>
                    <a:bodyPr/>
                    <a:lstStyle/>
                    <a:p>
                      <a:pPr algn="ctr"/>
                      <a:r>
                        <a:rPr lang="zh-TW" altLang="en-US" sz="2600" b="1" dirty="0" smtClean="0">
                          <a:latin typeface="標楷體" panose="03000509000000000000" pitchFamily="65" charset="-120"/>
                          <a:ea typeface="標楷體" panose="03000509000000000000" pitchFamily="65" charset="-120"/>
                        </a:rPr>
                        <a:t>林鈺芹</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王俐婷</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黃兆維</a:t>
                      </a:r>
                      <a:endParaRPr kumimoji="0" lang="zh-TW" altLang="en-US" sz="26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莊庭瑜</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程鈺霖</a:t>
                      </a:r>
                    </a:p>
                  </a:txBody>
                  <a:tcPr anchor="ctr"/>
                </a:tc>
                <a:extLst>
                  <a:ext uri="{0D108BD9-81ED-4DB2-BD59-A6C34878D82A}">
                    <a16:rowId xmlns:a16="http://schemas.microsoft.com/office/drawing/2014/main" val="3006690603"/>
                  </a:ext>
                </a:extLst>
              </a:tr>
              <a:tr h="587828">
                <a:tc>
                  <a:txBody>
                    <a:bodyPr/>
                    <a:lstStyle/>
                    <a:p>
                      <a:pPr algn="ctr"/>
                      <a:r>
                        <a:rPr lang="zh-TW" altLang="en-US" sz="2600" b="1" dirty="0" smtClean="0">
                          <a:latin typeface="標楷體" panose="03000509000000000000" pitchFamily="65" charset="-120"/>
                          <a:ea typeface="標楷體" panose="03000509000000000000" pitchFamily="65" charset="-120"/>
                        </a:rPr>
                        <a:t>梁瑀倢</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26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extLst>
                  <a:ext uri="{0D108BD9-81ED-4DB2-BD59-A6C34878D82A}">
                    <a16:rowId xmlns:a16="http://schemas.microsoft.com/office/drawing/2014/main" val="10003"/>
                  </a:ext>
                </a:extLst>
              </a:tr>
            </a:tbl>
          </a:graphicData>
        </a:graphic>
      </p:graphicFrame>
      <p:sp>
        <p:nvSpPr>
          <p:cNvPr id="3" name="投影片編號版面配置區 2"/>
          <p:cNvSpPr>
            <a:spLocks noGrp="1"/>
          </p:cNvSpPr>
          <p:nvPr>
            <p:ph type="sldNum" sz="quarter" idx="12"/>
          </p:nvPr>
        </p:nvSpPr>
        <p:spPr/>
        <p:txBody>
          <a:bodyPr/>
          <a:lstStyle/>
          <a:p>
            <a:pPr>
              <a:defRPr/>
            </a:pPr>
            <a:fld id="{5800BC90-1A5C-46FB-B17F-43DF00D39C37}" type="slidenum">
              <a:rPr lang="en-US" smtClean="0"/>
              <a:pPr>
                <a:defRPr/>
              </a:pPr>
              <a:t>5</a:t>
            </a:fld>
            <a:endParaRPr lang="en-US" dirty="0"/>
          </a:p>
        </p:txBody>
      </p:sp>
    </p:spTree>
    <p:extLst>
      <p:ext uri="{BB962C8B-B14F-4D97-AF65-F5344CB8AC3E}">
        <p14:creationId xmlns:p14="http://schemas.microsoft.com/office/powerpoint/2010/main" val="323024702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85002" y="633007"/>
            <a:ext cx="9453558" cy="1280890"/>
          </a:xfrm>
        </p:spPr>
        <p:txBody>
          <a:bodyPr/>
          <a:lstStyle/>
          <a:p>
            <a:pPr>
              <a:lnSpc>
                <a:spcPct val="125000"/>
              </a:lnSpc>
            </a:pPr>
            <a:r>
              <a:rPr lang="zh-TW" altLang="en-US" dirty="0">
                <a:solidFill>
                  <a:srgbClr val="178DBB"/>
                </a:solidFill>
                <a:latin typeface="標楷體" pitchFamily="65" charset="-120"/>
                <a:ea typeface="標楷體" pitchFamily="65" charset="-120"/>
              </a:rPr>
              <a:t>榮譽</a:t>
            </a:r>
            <a:r>
              <a:rPr lang="zh-TW" altLang="en-US" dirty="0" smtClean="0">
                <a:solidFill>
                  <a:srgbClr val="178DBB"/>
                </a:solidFill>
                <a:latin typeface="標楷體" pitchFamily="65" charset="-120"/>
                <a:ea typeface="標楷體" pitchFamily="65" charset="-120"/>
              </a:rPr>
              <a:t>榜：</a:t>
            </a:r>
            <a:r>
              <a:rPr lang="zh-TW" altLang="en-US" dirty="0">
                <a:solidFill>
                  <a:srgbClr val="178DBB"/>
                </a:solidFill>
                <a:latin typeface="標楷體" pitchFamily="65" charset="-120"/>
                <a:ea typeface="標楷體" pitchFamily="65" charset="-120"/>
              </a:rPr>
              <a:t>乙級職業安全衛生管理技術</a:t>
            </a:r>
            <a:r>
              <a:rPr lang="zh-TW" altLang="en-US" dirty="0" smtClean="0">
                <a:solidFill>
                  <a:srgbClr val="178DBB"/>
                </a:solidFill>
                <a:latin typeface="標楷體" pitchFamily="65" charset="-120"/>
                <a:ea typeface="標楷體" pitchFamily="65" charset="-120"/>
              </a:rPr>
              <a:t>士</a:t>
            </a:r>
            <a:r>
              <a:rPr lang="en-US" altLang="zh-TW" dirty="0" smtClean="0">
                <a:solidFill>
                  <a:srgbClr val="178DBB"/>
                </a:solidFill>
                <a:latin typeface="標楷體" pitchFamily="65" charset="-120"/>
                <a:ea typeface="標楷體" pitchFamily="65" charset="-120"/>
              </a:rPr>
              <a:t/>
            </a:r>
            <a:br>
              <a:rPr lang="en-US" altLang="zh-TW" dirty="0" smtClean="0">
                <a:solidFill>
                  <a:srgbClr val="178DBB"/>
                </a:solidFill>
                <a:latin typeface="標楷體" pitchFamily="65" charset="-120"/>
                <a:ea typeface="標楷體" pitchFamily="65" charset="-120"/>
              </a:rPr>
            </a:br>
            <a:r>
              <a:rPr lang="en-US" altLang="zh-TW" dirty="0" smtClean="0">
                <a:solidFill>
                  <a:srgbClr val="178DBB"/>
                </a:solidFill>
                <a:latin typeface="標楷體" pitchFamily="65" charset="-120"/>
                <a:ea typeface="標楷體" pitchFamily="65" charset="-120"/>
              </a:rPr>
              <a:t>(111</a:t>
            </a:r>
            <a:r>
              <a:rPr lang="zh-TW" altLang="en-US" dirty="0" smtClean="0">
                <a:solidFill>
                  <a:srgbClr val="178DBB"/>
                </a:solidFill>
                <a:latin typeface="標楷體" pitchFamily="65" charset="-120"/>
                <a:ea typeface="標楷體" pitchFamily="65" charset="-120"/>
              </a:rPr>
              <a:t>學年</a:t>
            </a:r>
            <a:r>
              <a:rPr lang="zh-TW" altLang="en-US" dirty="0">
                <a:solidFill>
                  <a:srgbClr val="178DBB"/>
                </a:solidFill>
                <a:latin typeface="標楷體" pitchFamily="65" charset="-120"/>
                <a:ea typeface="標楷體" pitchFamily="65" charset="-120"/>
              </a:rPr>
              <a:t>度</a:t>
            </a:r>
            <a:r>
              <a:rPr lang="en-US" altLang="zh-TW" dirty="0" smtClean="0">
                <a:solidFill>
                  <a:srgbClr val="178DBB"/>
                </a:solidFill>
                <a:latin typeface="標楷體" pitchFamily="65" charset="-120"/>
                <a:ea typeface="標楷體" pitchFamily="65" charset="-120"/>
              </a:rPr>
              <a:t>-</a:t>
            </a:r>
            <a:r>
              <a:rPr lang="zh-TW" altLang="en-US" dirty="0">
                <a:solidFill>
                  <a:srgbClr val="178DBB"/>
                </a:solidFill>
                <a:latin typeface="標楷體" pitchFamily="65" charset="-120"/>
                <a:ea typeface="標楷體" pitchFamily="65" charset="-120"/>
              </a:rPr>
              <a:t>大</a:t>
            </a:r>
            <a:r>
              <a:rPr lang="zh-TW" altLang="en-US" dirty="0" smtClean="0">
                <a:solidFill>
                  <a:srgbClr val="178DBB"/>
                </a:solidFill>
                <a:latin typeface="標楷體" pitchFamily="65" charset="-120"/>
                <a:ea typeface="標楷體" pitchFamily="65" charset="-120"/>
              </a:rPr>
              <a:t>三</a:t>
            </a:r>
            <a:r>
              <a:rPr lang="en-US" altLang="zh-TW" dirty="0" smtClean="0">
                <a:solidFill>
                  <a:srgbClr val="178DBB"/>
                </a:solidFill>
                <a:latin typeface="標楷體" pitchFamily="65" charset="-120"/>
                <a:ea typeface="標楷體" pitchFamily="65" charset="-120"/>
              </a:rPr>
              <a:t>)</a:t>
            </a:r>
            <a:endParaRPr lang="zh-TW" altLang="en-US" dirty="0"/>
          </a:p>
        </p:txBody>
      </p:sp>
      <p:sp>
        <p:nvSpPr>
          <p:cNvPr id="3" name="投影片編號版面配置區 2"/>
          <p:cNvSpPr>
            <a:spLocks noGrp="1"/>
          </p:cNvSpPr>
          <p:nvPr>
            <p:ph type="sldNum" sz="quarter" idx="12"/>
          </p:nvPr>
        </p:nvSpPr>
        <p:spPr/>
        <p:txBody>
          <a:bodyPr/>
          <a:lstStyle/>
          <a:p>
            <a:pPr>
              <a:defRPr/>
            </a:pPr>
            <a:fld id="{5800BC90-1A5C-46FB-B17F-43DF00D39C37}" type="slidenum">
              <a:rPr lang="en-US" smtClean="0"/>
              <a:pPr>
                <a:defRPr/>
              </a:pPr>
              <a:t>6</a:t>
            </a:fld>
            <a:endParaRPr lang="en-US" dirty="0"/>
          </a:p>
        </p:txBody>
      </p:sp>
      <p:graphicFrame>
        <p:nvGraphicFramePr>
          <p:cNvPr id="8" name="內容版面配置區 5"/>
          <p:cNvGraphicFramePr>
            <a:graphicFrameLocks/>
          </p:cNvGraphicFramePr>
          <p:nvPr>
            <p:extLst>
              <p:ext uri="{D42A27DB-BD31-4B8C-83A1-F6EECF244321}">
                <p14:modId xmlns:p14="http://schemas.microsoft.com/office/powerpoint/2010/main" val="2618184702"/>
              </p:ext>
            </p:extLst>
          </p:nvPr>
        </p:nvGraphicFramePr>
        <p:xfrm>
          <a:off x="1885002" y="2563947"/>
          <a:ext cx="8680300" cy="1047933"/>
        </p:xfrm>
        <a:graphic>
          <a:graphicData uri="http://schemas.openxmlformats.org/drawingml/2006/table">
            <a:tbl>
              <a:tblPr firstRow="1" bandRow="1">
                <a:tableStyleId>{BC89EF96-8CEA-46FF-86C4-4CE0E7609802}</a:tableStyleId>
              </a:tblPr>
              <a:tblGrid>
                <a:gridCol w="1736060">
                  <a:extLst>
                    <a:ext uri="{9D8B030D-6E8A-4147-A177-3AD203B41FA5}">
                      <a16:colId xmlns:a16="http://schemas.microsoft.com/office/drawing/2014/main" val="20000"/>
                    </a:ext>
                  </a:extLst>
                </a:gridCol>
                <a:gridCol w="1736060">
                  <a:extLst>
                    <a:ext uri="{9D8B030D-6E8A-4147-A177-3AD203B41FA5}">
                      <a16:colId xmlns:a16="http://schemas.microsoft.com/office/drawing/2014/main" val="20001"/>
                    </a:ext>
                  </a:extLst>
                </a:gridCol>
                <a:gridCol w="1736060">
                  <a:extLst>
                    <a:ext uri="{9D8B030D-6E8A-4147-A177-3AD203B41FA5}">
                      <a16:colId xmlns:a16="http://schemas.microsoft.com/office/drawing/2014/main" val="20002"/>
                    </a:ext>
                  </a:extLst>
                </a:gridCol>
                <a:gridCol w="1736060">
                  <a:extLst>
                    <a:ext uri="{9D8B030D-6E8A-4147-A177-3AD203B41FA5}">
                      <a16:colId xmlns:a16="http://schemas.microsoft.com/office/drawing/2014/main" val="20003"/>
                    </a:ext>
                  </a:extLst>
                </a:gridCol>
                <a:gridCol w="1736060">
                  <a:extLst>
                    <a:ext uri="{9D8B030D-6E8A-4147-A177-3AD203B41FA5}">
                      <a16:colId xmlns:a16="http://schemas.microsoft.com/office/drawing/2014/main" val="20004"/>
                    </a:ext>
                  </a:extLst>
                </a:gridCol>
              </a:tblGrid>
              <a:tr h="56025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600" b="1" dirty="0" smtClean="0">
                          <a:latin typeface="標楷體" panose="03000509000000000000" pitchFamily="65" charset="-120"/>
                          <a:ea typeface="標楷體" panose="03000509000000000000" pitchFamily="65" charset="-120"/>
                        </a:rPr>
                        <a:t>黃翊庭</a:t>
                      </a: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吳蘊哲</a:t>
                      </a: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游紫絜</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何麗伶</a:t>
                      </a:r>
                      <a:endParaRPr kumimoji="0" lang="zh-TW" altLang="en-US" sz="26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童慶育</a:t>
                      </a:r>
                    </a:p>
                  </a:txBody>
                  <a:tcPr anchor="ctr"/>
                </a:tc>
                <a:extLst>
                  <a:ext uri="{0D108BD9-81ED-4DB2-BD59-A6C34878D82A}">
                    <a16:rowId xmlns:a16="http://schemas.microsoft.com/office/drawing/2014/main" val="10000"/>
                  </a:ext>
                </a:extLst>
              </a:tr>
              <a:tr h="31611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600" b="1" dirty="0" smtClean="0">
                          <a:latin typeface="標楷體" panose="03000509000000000000" pitchFamily="65" charset="-120"/>
                          <a:ea typeface="標楷體" panose="03000509000000000000" pitchFamily="65" charset="-120"/>
                        </a:rPr>
                        <a:t>賴奕程</a:t>
                      </a: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李欣曄</a:t>
                      </a: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王辰宇</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26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3074712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標題 1"/>
          <p:cNvSpPr>
            <a:spLocks noGrp="1"/>
          </p:cNvSpPr>
          <p:nvPr>
            <p:ph type="title"/>
          </p:nvPr>
        </p:nvSpPr>
        <p:spPr>
          <a:xfrm>
            <a:off x="1762347" y="146843"/>
            <a:ext cx="9348094" cy="1281113"/>
          </a:xfrm>
        </p:spPr>
        <p:txBody>
          <a:bodyPr/>
          <a:lstStyle/>
          <a:p>
            <a:r>
              <a:rPr lang="zh-TW" altLang="en-US" sz="4000" dirty="0" smtClean="0">
                <a:solidFill>
                  <a:srgbClr val="178DBB"/>
                </a:solidFill>
                <a:latin typeface="標楷體" pitchFamily="65" charset="-120"/>
                <a:ea typeface="標楷體" pitchFamily="65" charset="-120"/>
              </a:rPr>
              <a:t>專業證照：甲級職業衛生</a:t>
            </a:r>
            <a:r>
              <a:rPr lang="en-US" altLang="zh-TW" sz="4000" dirty="0" smtClean="0">
                <a:solidFill>
                  <a:srgbClr val="178DBB"/>
                </a:solidFill>
                <a:latin typeface="標楷體" pitchFamily="65" charset="-120"/>
                <a:ea typeface="標楷體" pitchFamily="65" charset="-120"/>
              </a:rPr>
              <a:t>(</a:t>
            </a:r>
            <a:r>
              <a:rPr lang="zh-TW" altLang="en-US" sz="4000" dirty="0" smtClean="0">
                <a:solidFill>
                  <a:srgbClr val="178DBB"/>
                </a:solidFill>
                <a:latin typeface="標楷體" pitchFamily="65" charset="-120"/>
                <a:ea typeface="標楷體" pitchFamily="65" charset="-120"/>
              </a:rPr>
              <a:t>安全</a:t>
            </a:r>
            <a:r>
              <a:rPr lang="en-US" altLang="zh-TW" sz="4000" dirty="0" smtClean="0">
                <a:solidFill>
                  <a:srgbClr val="178DBB"/>
                </a:solidFill>
                <a:latin typeface="標楷體" pitchFamily="65" charset="-120"/>
                <a:ea typeface="標楷體" pitchFamily="65" charset="-120"/>
              </a:rPr>
              <a:t>)</a:t>
            </a:r>
            <a:r>
              <a:rPr lang="zh-TW" altLang="en-US" sz="4000" dirty="0" smtClean="0">
                <a:solidFill>
                  <a:srgbClr val="178DBB"/>
                </a:solidFill>
                <a:latin typeface="標楷體" pitchFamily="65" charset="-120"/>
                <a:ea typeface="標楷體" pitchFamily="65" charset="-120"/>
              </a:rPr>
              <a:t>管理師</a:t>
            </a:r>
          </a:p>
        </p:txBody>
      </p:sp>
      <p:graphicFrame>
        <p:nvGraphicFramePr>
          <p:cNvPr id="9" name="表格 8"/>
          <p:cNvGraphicFramePr>
            <a:graphicFrameLocks noGrp="1"/>
          </p:cNvGraphicFramePr>
          <p:nvPr>
            <p:extLst>
              <p:ext uri="{D42A27DB-BD31-4B8C-83A1-F6EECF244321}">
                <p14:modId xmlns:p14="http://schemas.microsoft.com/office/powerpoint/2010/main" val="100013503"/>
              </p:ext>
            </p:extLst>
          </p:nvPr>
        </p:nvGraphicFramePr>
        <p:xfrm>
          <a:off x="1689100" y="787399"/>
          <a:ext cx="9697790" cy="4614148"/>
        </p:xfrm>
        <a:graphic>
          <a:graphicData uri="http://schemas.openxmlformats.org/drawingml/2006/table">
            <a:tbl>
              <a:tblPr firstRow="1" bandRow="1">
                <a:tableStyleId>{5C22544A-7EE6-4342-B048-85BDC9FD1C3A}</a:tableStyleId>
              </a:tblPr>
              <a:tblGrid>
                <a:gridCol w="2020373">
                  <a:extLst>
                    <a:ext uri="{9D8B030D-6E8A-4147-A177-3AD203B41FA5}">
                      <a16:colId xmlns:a16="http://schemas.microsoft.com/office/drawing/2014/main" val="20000"/>
                    </a:ext>
                  </a:extLst>
                </a:gridCol>
                <a:gridCol w="2020373">
                  <a:extLst>
                    <a:ext uri="{9D8B030D-6E8A-4147-A177-3AD203B41FA5}">
                      <a16:colId xmlns:a16="http://schemas.microsoft.com/office/drawing/2014/main" val="20001"/>
                    </a:ext>
                  </a:extLst>
                </a:gridCol>
                <a:gridCol w="2020373">
                  <a:extLst>
                    <a:ext uri="{9D8B030D-6E8A-4147-A177-3AD203B41FA5}">
                      <a16:colId xmlns:a16="http://schemas.microsoft.com/office/drawing/2014/main" val="20002"/>
                    </a:ext>
                  </a:extLst>
                </a:gridCol>
                <a:gridCol w="2020373">
                  <a:extLst>
                    <a:ext uri="{9D8B030D-6E8A-4147-A177-3AD203B41FA5}">
                      <a16:colId xmlns:a16="http://schemas.microsoft.com/office/drawing/2014/main" val="20003"/>
                    </a:ext>
                  </a:extLst>
                </a:gridCol>
                <a:gridCol w="1616298">
                  <a:extLst>
                    <a:ext uri="{9D8B030D-6E8A-4147-A177-3AD203B41FA5}">
                      <a16:colId xmlns:a16="http://schemas.microsoft.com/office/drawing/2014/main" val="20004"/>
                    </a:ext>
                  </a:extLst>
                </a:gridCol>
              </a:tblGrid>
              <a:tr h="1043188">
                <a:tc>
                  <a:txBody>
                    <a:bodyPr/>
                    <a:lstStyle/>
                    <a:p>
                      <a:pPr algn="ctr"/>
                      <a:r>
                        <a:rPr lang="zh-TW" altLang="en-US" sz="2400" dirty="0" smtClean="0">
                          <a:latin typeface="標楷體" panose="03000509000000000000" pitchFamily="65" charset="-120"/>
                          <a:ea typeface="標楷體" panose="03000509000000000000" pitchFamily="65" charset="-120"/>
                        </a:rPr>
                        <a:t>畢業年度</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學生人數</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通過人數</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通過率</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全國平圴</a:t>
                      </a:r>
                      <a:endParaRPr lang="en-US" altLang="zh-TW" sz="2400" dirty="0" smtClean="0">
                        <a:latin typeface="標楷體" panose="03000509000000000000" pitchFamily="65" charset="-120"/>
                        <a:ea typeface="標楷體" panose="03000509000000000000" pitchFamily="65" charset="-120"/>
                      </a:endParaRPr>
                    </a:p>
                    <a:p>
                      <a:pPr algn="ctr"/>
                      <a:r>
                        <a:rPr lang="zh-TW" altLang="en-US" sz="2400" dirty="0" smtClean="0">
                          <a:latin typeface="標楷體" panose="03000509000000000000" pitchFamily="65" charset="-120"/>
                          <a:ea typeface="標楷體" panose="03000509000000000000" pitchFamily="65" charset="-120"/>
                        </a:rPr>
                        <a:t>通過率</a:t>
                      </a:r>
                      <a:endParaRPr lang="zh-TW" altLang="en-US" sz="2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595160">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107 </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 8 (</a:t>
                      </a:r>
                      <a:r>
                        <a:rPr lang="zh-TW" altLang="en-US" sz="240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u="none"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a:t>
                      </a:r>
                      <a:endParaRPr lang="zh-TW" altLang="en-US" sz="2400" b="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25.0%</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11.0%</a:t>
                      </a:r>
                      <a:endPar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1"/>
                  </a:ext>
                </a:extLst>
              </a:tr>
              <a:tr h="595160">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108</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 9 (</a:t>
                      </a:r>
                      <a:r>
                        <a:rPr lang="zh-TW" altLang="en-US" sz="240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u="none"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6</a:t>
                      </a:r>
                      <a:endParaRPr lang="zh-TW" altLang="en-US" sz="2400" b="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66.6%</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12.5%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2"/>
                  </a:ext>
                </a:extLst>
              </a:tr>
              <a:tr h="59516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109</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9 (</a:t>
                      </a:r>
                      <a:r>
                        <a:rPr lang="zh-TW" altLang="en-US" sz="240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4</a:t>
                      </a:r>
                      <a:endParaRPr lang="zh-TW" altLang="en-US" sz="2400" b="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44.4%</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14.7%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3"/>
                  </a:ext>
                </a:extLst>
              </a:tr>
              <a:tr h="59516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110</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13(</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5</a:t>
                      </a:r>
                      <a:endParaRPr lang="zh-TW" altLang="en-US" sz="2400" b="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38.5%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2349562178"/>
                  </a:ext>
                </a:extLst>
              </a:tr>
              <a:tr h="59516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111</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4</a:t>
                      </a:r>
                      <a:endParaRPr lang="zh-TW" altLang="en-US" sz="2400" b="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36.3%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4031565719"/>
                  </a:ext>
                </a:extLst>
              </a:tr>
              <a:tr h="59516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112</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endParaRPr lang="zh-TW" altLang="en-US" sz="2400" b="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10.0%</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619402280"/>
                  </a:ext>
                </a:extLst>
              </a:tr>
            </a:tbl>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1145578710"/>
              </p:ext>
            </p:extLst>
          </p:nvPr>
        </p:nvGraphicFramePr>
        <p:xfrm>
          <a:off x="1587499" y="5547698"/>
          <a:ext cx="9697790" cy="1162022"/>
        </p:xfrm>
        <a:graphic>
          <a:graphicData uri="http://schemas.openxmlformats.org/drawingml/2006/table">
            <a:tbl>
              <a:tblPr firstRow="1" bandRow="1">
                <a:tableStyleId>{BC89EF96-8CEA-46FF-86C4-4CE0E7609802}</a:tableStyleId>
              </a:tblPr>
              <a:tblGrid>
                <a:gridCol w="1939558">
                  <a:extLst>
                    <a:ext uri="{9D8B030D-6E8A-4147-A177-3AD203B41FA5}">
                      <a16:colId xmlns:a16="http://schemas.microsoft.com/office/drawing/2014/main" val="2388984126"/>
                    </a:ext>
                  </a:extLst>
                </a:gridCol>
                <a:gridCol w="1939558">
                  <a:extLst>
                    <a:ext uri="{9D8B030D-6E8A-4147-A177-3AD203B41FA5}">
                      <a16:colId xmlns:a16="http://schemas.microsoft.com/office/drawing/2014/main" val="2040862919"/>
                    </a:ext>
                  </a:extLst>
                </a:gridCol>
                <a:gridCol w="1939558">
                  <a:extLst>
                    <a:ext uri="{9D8B030D-6E8A-4147-A177-3AD203B41FA5}">
                      <a16:colId xmlns:a16="http://schemas.microsoft.com/office/drawing/2014/main" val="1630734417"/>
                    </a:ext>
                  </a:extLst>
                </a:gridCol>
                <a:gridCol w="1939558">
                  <a:extLst>
                    <a:ext uri="{9D8B030D-6E8A-4147-A177-3AD203B41FA5}">
                      <a16:colId xmlns:a16="http://schemas.microsoft.com/office/drawing/2014/main" val="2933455411"/>
                    </a:ext>
                  </a:extLst>
                </a:gridCol>
                <a:gridCol w="1939558">
                  <a:extLst>
                    <a:ext uri="{9D8B030D-6E8A-4147-A177-3AD203B41FA5}">
                      <a16:colId xmlns:a16="http://schemas.microsoft.com/office/drawing/2014/main" val="3829710967"/>
                    </a:ext>
                  </a:extLst>
                </a:gridCol>
              </a:tblGrid>
              <a:tr h="581011">
                <a:tc>
                  <a:txBody>
                    <a:bodyPr/>
                    <a:lstStyle/>
                    <a:p>
                      <a:pPr algn="ctr"/>
                      <a:r>
                        <a:rPr lang="zh-TW" altLang="en-US" sz="2400" b="1" dirty="0" smtClean="0">
                          <a:latin typeface="標楷體" panose="03000509000000000000" pitchFamily="65" charset="-120"/>
                          <a:ea typeface="標楷體" panose="03000509000000000000" pitchFamily="65" charset="-120"/>
                        </a:rPr>
                        <a:t>吳家綺</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衛生</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400" b="1" dirty="0" smtClean="0">
                          <a:latin typeface="標楷體" panose="03000509000000000000" pitchFamily="65" charset="-120"/>
                          <a:ea typeface="標楷體" panose="03000509000000000000" pitchFamily="65" charset="-120"/>
                        </a:rPr>
                        <a:t>張雅筑</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衛生</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1"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陳婉怡</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衛生</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kumimoji="0" lang="en-US" altLang="zh-TW" sz="2400" b="1"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趙書敏</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衛生</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kumimoji="0" lang="en-US" altLang="zh-TW" sz="2400" b="1" u="sng"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endParaRPr>
                    </a:p>
                  </a:txBody>
                  <a:tcPr anchor="ctr"/>
                </a:tc>
                <a:tc>
                  <a:txBody>
                    <a:bodyPr/>
                    <a:lstStyle/>
                    <a:p>
                      <a:pPr algn="ct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謝嘉芸</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安全</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kern="1200" dirty="0">
                        <a:solidFill>
                          <a:schemeClr val="tx1"/>
                        </a:solidFill>
                        <a:latin typeface="標楷體" panose="03000509000000000000" pitchFamily="65" charset="-120"/>
                        <a:ea typeface="標楷體" panose="03000509000000000000" pitchFamily="65" charset="-120"/>
                        <a:cs typeface="+mn-cs"/>
                      </a:endParaRPr>
                    </a:p>
                  </a:txBody>
                  <a:tcPr anchor="ctr"/>
                </a:tc>
                <a:extLst>
                  <a:ext uri="{0D108BD9-81ED-4DB2-BD59-A6C34878D82A}">
                    <a16:rowId xmlns:a16="http://schemas.microsoft.com/office/drawing/2014/main" val="367724155"/>
                  </a:ext>
                </a:extLst>
              </a:tr>
              <a:tr h="581011">
                <a:tc>
                  <a:txBody>
                    <a:bodyPr/>
                    <a:lstStyle/>
                    <a:p>
                      <a:pPr algn="ctr"/>
                      <a:r>
                        <a:rPr lang="zh-TW" altLang="en-US" sz="2400" b="1" dirty="0" smtClean="0">
                          <a:latin typeface="標楷體" panose="03000509000000000000" pitchFamily="65" charset="-120"/>
                          <a:ea typeface="標楷體" panose="03000509000000000000" pitchFamily="65" charset="-120"/>
                        </a:rPr>
                        <a:t>蕭家新</a:t>
                      </a:r>
                      <a:r>
                        <a:rPr lang="en-US" altLang="zh-TW" sz="2400" b="1" dirty="0" smtClean="0">
                          <a:latin typeface="標楷體" panose="03000509000000000000" pitchFamily="65" charset="-120"/>
                          <a:ea typeface="標楷體" panose="03000509000000000000" pitchFamily="65" charset="-120"/>
                        </a:rPr>
                        <a:t>(</a:t>
                      </a:r>
                      <a:r>
                        <a:rPr lang="zh-TW" altLang="en-US" sz="2400" b="1" dirty="0" smtClean="0">
                          <a:latin typeface="標楷體" panose="03000509000000000000" pitchFamily="65" charset="-120"/>
                          <a:ea typeface="標楷體" panose="03000509000000000000" pitchFamily="65" charset="-120"/>
                        </a:rPr>
                        <a:t>安全</a:t>
                      </a:r>
                      <a:r>
                        <a:rPr lang="en-US" altLang="zh-TW" sz="2400" b="1" dirty="0" smtClean="0">
                          <a:latin typeface="標楷體" panose="03000509000000000000" pitchFamily="65" charset="-120"/>
                          <a:ea typeface="標楷體" panose="03000509000000000000" pitchFamily="65" charset="-120"/>
                        </a:rPr>
                        <a:t>)</a:t>
                      </a:r>
                      <a:endParaRPr lang="zh-TW" altLang="en-US" sz="2400" b="1" dirty="0">
                        <a:latin typeface="標楷體" panose="03000509000000000000" pitchFamily="65" charset="-120"/>
                        <a:ea typeface="標楷體" panose="03000509000000000000" pitchFamily="65" charset="-12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許詠怡</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安全</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kern="1200" dirty="0" smtClean="0">
                        <a:solidFill>
                          <a:schemeClr val="tx1"/>
                        </a:solidFill>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梁嘉晏</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安全</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kern="1200" dirty="0" smtClean="0">
                        <a:solidFill>
                          <a:schemeClr val="tx1"/>
                        </a:solidFill>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梁嘉容</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安全</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kumimoji="0" lang="en-US" altLang="zh-TW" sz="2400" b="1" u="sng"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1"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黃彥崴</a:t>
                      </a:r>
                      <a:r>
                        <a:rPr lang="en-US" altLang="zh-TW" sz="2400" b="1" u="none"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u="none" kern="1200" dirty="0" smtClean="0">
                          <a:solidFill>
                            <a:schemeClr val="tx1"/>
                          </a:solidFill>
                          <a:latin typeface="標楷體" panose="03000509000000000000" pitchFamily="65" charset="-120"/>
                          <a:ea typeface="標楷體" panose="03000509000000000000" pitchFamily="65" charset="-120"/>
                          <a:cs typeface="+mn-cs"/>
                        </a:rPr>
                        <a:t>安全</a:t>
                      </a:r>
                      <a:r>
                        <a:rPr lang="en-US" altLang="zh-TW" sz="2400" b="1" u="none" kern="1200" dirty="0" smtClean="0">
                          <a:solidFill>
                            <a:schemeClr val="tx1"/>
                          </a:solidFill>
                          <a:latin typeface="標楷體" panose="03000509000000000000" pitchFamily="65" charset="-120"/>
                          <a:ea typeface="標楷體" panose="03000509000000000000" pitchFamily="65" charset="-120"/>
                          <a:cs typeface="+mn-cs"/>
                        </a:rPr>
                        <a:t>)</a:t>
                      </a:r>
                      <a:endParaRPr kumimoji="0" lang="en-US" altLang="zh-TW" sz="2400" b="1"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060340849"/>
                  </a:ext>
                </a:extLst>
              </a:tr>
            </a:tbl>
          </a:graphicData>
        </a:graphic>
      </p:graphicFrame>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7</a:t>
            </a:fld>
            <a:endParaRPr lang="en-US" dirty="0"/>
          </a:p>
        </p:txBody>
      </p:sp>
    </p:spTree>
    <p:extLst>
      <p:ext uri="{BB962C8B-B14F-4D97-AF65-F5344CB8AC3E}">
        <p14:creationId xmlns:p14="http://schemas.microsoft.com/office/powerpoint/2010/main" val="52303516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p:cNvSpPr>
            <a:spLocks noChangeArrowheads="1"/>
          </p:cNvSpPr>
          <p:nvPr/>
        </p:nvSpPr>
        <p:spPr bwMode="auto">
          <a:xfrm>
            <a:off x="3139676" y="609599"/>
            <a:ext cx="6519070"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en-US" altLang="zh-TW"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108-111</a:t>
            </a: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年度國家高等考試專業技師</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5" name="矩形 4"/>
          <p:cNvSpPr>
            <a:spLocks noChangeArrowheads="1"/>
          </p:cNvSpPr>
          <p:nvPr/>
        </p:nvSpPr>
        <p:spPr bwMode="auto">
          <a:xfrm>
            <a:off x="1158206" y="1595440"/>
            <a:ext cx="10558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342900" marR="0" lvl="0" indent="-342900" algn="just" defTabSz="457200" rtl="0" eaLnBrk="1" fontAlgn="base" latinLnBrk="0" hangingPunct="1">
              <a:lnSpc>
                <a:spcPct val="100000"/>
              </a:lnSpc>
              <a:spcBef>
                <a:spcPts val="1000"/>
              </a:spcBef>
              <a:spcAft>
                <a:spcPct val="0"/>
              </a:spcAft>
              <a:buClr>
                <a:srgbClr val="ED7D31"/>
              </a:buClr>
              <a:buSzTx/>
              <a:buFont typeface="Wingdings 3" pitchFamily="18" charset="2"/>
              <a:buChar char=""/>
              <a:tabLst/>
              <a:defRPr/>
            </a:pPr>
            <a:r>
              <a:rPr kumimoji="0" lang="zh-TW" altLang="en-US" sz="2800" b="0" i="0" u="none" strike="noStrike" kern="1200" cap="none" spc="0" normalizeH="0" baseline="0" noProof="0" dirty="0">
                <a:ln>
                  <a:noFill/>
                </a:ln>
                <a:solidFill>
                  <a:srgbClr val="404040"/>
                </a:solidFill>
                <a:effectLst/>
                <a:uLnTx/>
                <a:uFillTx/>
                <a:latin typeface="Times New Roman" pitchFamily="18" charset="0"/>
                <a:ea typeface="標楷體" pitchFamily="65" charset="-120"/>
                <a:cs typeface="Times New Roman" pitchFamily="18" charset="0"/>
              </a:rPr>
              <a:t>本</a:t>
            </a:r>
            <a:r>
              <a:rPr kumimoji="0" lang="zh-TW" altLang="en-US"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系畢業系友與在校研究生於</a:t>
            </a:r>
            <a:r>
              <a:rPr kumimoji="0" lang="en-US" altLang="zh-TW"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108-111</a:t>
            </a:r>
            <a:r>
              <a:rPr kumimoji="0" lang="zh-TW" altLang="en-US"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年度考取專業技師之榜單</a:t>
            </a:r>
            <a:endParaRPr kumimoji="0" lang="en-US" altLang="zh-TW" sz="2800" b="0" i="0" u="none" strike="noStrike" kern="1200" cap="none" spc="0" normalizeH="0" baseline="0" noProof="0" dirty="0">
              <a:ln>
                <a:noFill/>
              </a:ln>
              <a:solidFill>
                <a:srgbClr val="404040"/>
              </a:solidFill>
              <a:effectLst/>
              <a:uLnTx/>
              <a:uFillTx/>
              <a:latin typeface="Times New Roman" pitchFamily="18" charset="0"/>
              <a:ea typeface="標楷體" pitchFamily="65" charset="-120"/>
              <a:cs typeface="Times New Roman" pitchFamily="18" charset="0"/>
            </a:endParaRPr>
          </a:p>
        </p:txBody>
      </p:sp>
      <p:graphicFrame>
        <p:nvGraphicFramePr>
          <p:cNvPr id="7" name="表格 6"/>
          <p:cNvGraphicFramePr>
            <a:graphicFrameLocks noGrp="1"/>
          </p:cNvGraphicFramePr>
          <p:nvPr>
            <p:extLst>
              <p:ext uri="{D42A27DB-BD31-4B8C-83A1-F6EECF244321}">
                <p14:modId xmlns:p14="http://schemas.microsoft.com/office/powerpoint/2010/main" val="2056215750"/>
              </p:ext>
            </p:extLst>
          </p:nvPr>
        </p:nvGraphicFramePr>
        <p:xfrm>
          <a:off x="1311274" y="2383776"/>
          <a:ext cx="9883595" cy="3387425"/>
        </p:xfrm>
        <a:graphic>
          <a:graphicData uri="http://schemas.openxmlformats.org/drawingml/2006/table">
            <a:tbl>
              <a:tblPr firstRow="1" bandRow="1">
                <a:tableStyleId>{5C22544A-7EE6-4342-B048-85BDC9FD1C3A}</a:tableStyleId>
              </a:tblPr>
              <a:tblGrid>
                <a:gridCol w="896349">
                  <a:extLst>
                    <a:ext uri="{9D8B030D-6E8A-4147-A177-3AD203B41FA5}">
                      <a16:colId xmlns:a16="http://schemas.microsoft.com/office/drawing/2014/main" val="2909078637"/>
                    </a:ext>
                  </a:extLst>
                </a:gridCol>
                <a:gridCol w="3918857">
                  <a:extLst>
                    <a:ext uri="{9D8B030D-6E8A-4147-A177-3AD203B41FA5}">
                      <a16:colId xmlns:a16="http://schemas.microsoft.com/office/drawing/2014/main" val="20000"/>
                    </a:ext>
                  </a:extLst>
                </a:gridCol>
                <a:gridCol w="901337">
                  <a:extLst>
                    <a:ext uri="{9D8B030D-6E8A-4147-A177-3AD203B41FA5}">
                      <a16:colId xmlns:a16="http://schemas.microsoft.com/office/drawing/2014/main" val="1565299950"/>
                    </a:ext>
                  </a:extLst>
                </a:gridCol>
                <a:gridCol w="4167052">
                  <a:extLst>
                    <a:ext uri="{9D8B030D-6E8A-4147-A177-3AD203B41FA5}">
                      <a16:colId xmlns:a16="http://schemas.microsoft.com/office/drawing/2014/main" val="3275236083"/>
                    </a:ext>
                  </a:extLst>
                </a:gridCol>
              </a:tblGrid>
              <a:tr h="482413">
                <a:tc>
                  <a:txBody>
                    <a:bodyPr/>
                    <a:lstStyle/>
                    <a:p>
                      <a:r>
                        <a:rPr lang="zh-TW" altLang="en-US" sz="2600" b="0" dirty="0" smtClean="0">
                          <a:latin typeface="標楷體" panose="03000509000000000000" pitchFamily="65" charset="-120"/>
                          <a:ea typeface="標楷體" panose="03000509000000000000" pitchFamily="65" charset="-120"/>
                        </a:rPr>
                        <a:t>年度</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畢業系友</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年度</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畢業系友</a:t>
                      </a:r>
                      <a:endParaRPr lang="zh-TW" altLang="en-US" sz="2600" b="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482413">
                <a:tc>
                  <a:txBody>
                    <a:bodyPr/>
                    <a:lstStyle/>
                    <a:p>
                      <a:pPr algn="ctr"/>
                      <a:r>
                        <a:rPr lang="en-US" altLang="zh-TW" sz="2400" b="0" dirty="0" smtClean="0">
                          <a:latin typeface="標楷體" panose="03000509000000000000" pitchFamily="65" charset="-120"/>
                          <a:ea typeface="標楷體" panose="03000509000000000000" pitchFamily="65" charset="-120"/>
                        </a:rPr>
                        <a:t>108</a:t>
                      </a:r>
                      <a:endParaRPr lang="zh-TW" altLang="en-US" sz="2400" b="0" dirty="0">
                        <a:latin typeface="標楷體" panose="03000509000000000000" pitchFamily="65" charset="-120"/>
                        <a:ea typeface="標楷體" panose="03000509000000000000" pitchFamily="65" charset="-12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黃佳雯</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0" dirty="0" smtClean="0">
                        <a:latin typeface="標楷體" panose="03000509000000000000" pitchFamily="65" charset="-120"/>
                        <a:ea typeface="標楷體" panose="03000509000000000000" pitchFamily="65" charset="-120"/>
                      </a:endParaRPr>
                    </a:p>
                  </a:txBody>
                  <a:tcPr/>
                </a:tc>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109</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陳俊佑</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1"/>
                  </a:ext>
                </a:extLst>
              </a:tr>
              <a:tr h="482413">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108</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l" defTabSz="457200" rtl="0" eaLnBrk="1" latinLnBrk="0" hangingPunct="1"/>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劉晏潔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高中 職業衛生技師</a:t>
                      </a:r>
                      <a:endParaRPr lang="zh-TW" altLang="en-US" sz="2400" b="1"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109</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范主盈</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2"/>
                  </a:ext>
                </a:extLst>
              </a:tr>
              <a:tr h="482413">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108</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黃仁萱</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109</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陳茗偉</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3"/>
                  </a:ext>
                </a:extLst>
              </a:tr>
              <a:tr h="482413">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108</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潘旻翎</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tc>
                  <a:txBody>
                    <a:bodyPr/>
                    <a:lstStyle/>
                    <a:p>
                      <a:pPr algn="ctr"/>
                      <a:r>
                        <a:rPr lang="en-US" altLang="zh-TW" sz="2400" b="0" dirty="0" smtClean="0">
                          <a:latin typeface="標楷體" panose="03000509000000000000" pitchFamily="65" charset="-120"/>
                          <a:ea typeface="標楷體" panose="03000509000000000000" pitchFamily="65" charset="-120"/>
                        </a:rPr>
                        <a:t>109</a:t>
                      </a:r>
                      <a:endParaRPr lang="zh-TW" altLang="en-US" sz="2400" b="0" dirty="0">
                        <a:latin typeface="標楷體" panose="03000509000000000000" pitchFamily="65" charset="-120"/>
                        <a:ea typeface="標楷體" panose="03000509000000000000" pitchFamily="65" charset="-12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賴宇祥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高中 職業衛生技師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4"/>
                  </a:ext>
                </a:extLst>
              </a:tr>
              <a:tr h="482413">
                <a:tc>
                  <a:txBody>
                    <a:bodyPr/>
                    <a:lstStyle/>
                    <a:p>
                      <a:r>
                        <a:rPr lang="zh-TW" altLang="en-US" sz="2600" b="0" dirty="0" smtClean="0">
                          <a:solidFill>
                            <a:schemeClr val="bg1"/>
                          </a:solidFill>
                          <a:latin typeface="標楷體" panose="03000509000000000000" pitchFamily="65" charset="-120"/>
                          <a:ea typeface="標楷體" panose="03000509000000000000" pitchFamily="65" charset="-120"/>
                        </a:rPr>
                        <a:t>年度</a:t>
                      </a:r>
                      <a:endParaRPr lang="zh-TW" altLang="en-US" sz="2600" b="0" dirty="0">
                        <a:solidFill>
                          <a:schemeClr val="bg1"/>
                        </a:solidFill>
                        <a:latin typeface="標楷體" panose="03000509000000000000" pitchFamily="65" charset="-120"/>
                        <a:ea typeface="標楷體" panose="03000509000000000000" pitchFamily="65" charset="-120"/>
                      </a:endParaRPr>
                    </a:p>
                  </a:txBody>
                  <a:tcPr>
                    <a:solidFill>
                      <a:schemeClr val="accent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600" b="0" dirty="0" smtClean="0">
                          <a:solidFill>
                            <a:schemeClr val="bg1"/>
                          </a:solidFill>
                          <a:latin typeface="標楷體" panose="03000509000000000000" pitchFamily="65" charset="-120"/>
                          <a:ea typeface="標楷體" panose="03000509000000000000" pitchFamily="65" charset="-120"/>
                        </a:rPr>
                        <a:t>碩士班在學生</a:t>
                      </a:r>
                    </a:p>
                  </a:txBody>
                  <a:tcPr>
                    <a:solidFill>
                      <a:schemeClr val="accent1"/>
                    </a:solidFill>
                  </a:tcPr>
                </a:tc>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109</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l" defTabSz="457200" rtl="0" eaLnBrk="1" latinLnBrk="0" hangingPunct="1"/>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潘旻翎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高中 工業安全技師</a:t>
                      </a:r>
                      <a:endParaRPr lang="zh-TW" altLang="en-US" sz="2400" b="1" i="0" kern="1200" dirty="0">
                        <a:solidFill>
                          <a:schemeClr val="dk1"/>
                        </a:solidFill>
                        <a:effectLst/>
                        <a:latin typeface="標楷體" panose="03000509000000000000" pitchFamily="65" charset="-120"/>
                        <a:ea typeface="標楷體" panose="03000509000000000000" pitchFamily="65" charset="-120"/>
                        <a:cs typeface="+mn-cs"/>
                      </a:endParaRPr>
                    </a:p>
                  </a:txBody>
                  <a:tcPr/>
                </a:tc>
                <a:extLst>
                  <a:ext uri="{0D108BD9-81ED-4DB2-BD59-A6C34878D82A}">
                    <a16:rowId xmlns:a16="http://schemas.microsoft.com/office/drawing/2014/main" val="2114376006"/>
                  </a:ext>
                </a:extLst>
              </a:tr>
              <a:tr h="482413">
                <a:tc>
                  <a:txBody>
                    <a:bodyPr/>
                    <a:lstStyle/>
                    <a:p>
                      <a:pPr algn="ctr"/>
                      <a:r>
                        <a:rPr lang="en-US" altLang="zh-TW" sz="2400" dirty="0" smtClean="0">
                          <a:latin typeface="標楷體" panose="03000509000000000000" pitchFamily="65" charset="-120"/>
                          <a:ea typeface="標楷體" panose="03000509000000000000" pitchFamily="65" charset="-120"/>
                        </a:rPr>
                        <a:t>108</a:t>
                      </a:r>
                      <a:endParaRPr lang="zh-TW" altLang="en-US" sz="2400" dirty="0">
                        <a:latin typeface="標楷體" panose="03000509000000000000" pitchFamily="65" charset="-120"/>
                        <a:ea typeface="標楷體" panose="03000509000000000000" pitchFamily="65" charset="-12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慶庭君</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0" dirty="0" smtClean="0">
                        <a:latin typeface="標楷體" panose="03000509000000000000" pitchFamily="65" charset="-120"/>
                        <a:ea typeface="標楷體" panose="03000509000000000000" pitchFamily="65" charset="-120"/>
                      </a:endParaRPr>
                    </a:p>
                  </a:txBody>
                  <a:tcPr/>
                </a:tc>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109</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l" defTabSz="457200" rtl="0" eaLnBrk="1" latinLnBrk="0" hangingPunct="1"/>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劉晏潔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高中 工業安全技師</a:t>
                      </a:r>
                      <a:endParaRPr lang="zh-TW" altLang="en-US" sz="2400" b="1" i="0" kern="1200" dirty="0">
                        <a:solidFill>
                          <a:schemeClr val="dk1"/>
                        </a:solidFill>
                        <a:effectLst/>
                        <a:latin typeface="標楷體" panose="03000509000000000000" pitchFamily="65" charset="-120"/>
                        <a:ea typeface="標楷體" panose="03000509000000000000" pitchFamily="65" charset="-120"/>
                        <a:cs typeface="+mn-cs"/>
                      </a:endParaRPr>
                    </a:p>
                  </a:txBody>
                  <a:tcPr/>
                </a:tc>
                <a:extLst>
                  <a:ext uri="{0D108BD9-81ED-4DB2-BD59-A6C34878D82A}">
                    <a16:rowId xmlns:a16="http://schemas.microsoft.com/office/drawing/2014/main" val="3074033594"/>
                  </a:ext>
                </a:extLst>
              </a:tr>
            </a:tbl>
          </a:graphicData>
        </a:graphic>
      </p:graphicFrame>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8</a:t>
            </a:fld>
            <a:endParaRPr lang="en-US" dirty="0"/>
          </a:p>
        </p:txBody>
      </p:sp>
    </p:spTree>
    <p:extLst>
      <p:ext uri="{BB962C8B-B14F-4D97-AF65-F5344CB8AC3E}">
        <p14:creationId xmlns:p14="http://schemas.microsoft.com/office/powerpoint/2010/main" val="35885822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p:cNvSpPr>
            <a:spLocks noChangeArrowheads="1"/>
          </p:cNvSpPr>
          <p:nvPr/>
        </p:nvSpPr>
        <p:spPr bwMode="auto">
          <a:xfrm>
            <a:off x="3139676" y="609599"/>
            <a:ext cx="6519070"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en-US" altLang="zh-TW"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108-111</a:t>
            </a: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年度國家高等考試專業技師</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5" name="矩形 4"/>
          <p:cNvSpPr>
            <a:spLocks noChangeArrowheads="1"/>
          </p:cNvSpPr>
          <p:nvPr/>
        </p:nvSpPr>
        <p:spPr bwMode="auto">
          <a:xfrm>
            <a:off x="1158206" y="1595440"/>
            <a:ext cx="10558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342900" marR="0" lvl="0" indent="-342900" algn="just" defTabSz="457200" rtl="0" eaLnBrk="1" fontAlgn="base" latinLnBrk="0" hangingPunct="1">
              <a:lnSpc>
                <a:spcPct val="100000"/>
              </a:lnSpc>
              <a:spcBef>
                <a:spcPts val="1000"/>
              </a:spcBef>
              <a:spcAft>
                <a:spcPct val="0"/>
              </a:spcAft>
              <a:buClr>
                <a:srgbClr val="ED7D31"/>
              </a:buClr>
              <a:buSzTx/>
              <a:buFont typeface="Wingdings 3" pitchFamily="18" charset="2"/>
              <a:buChar char=""/>
              <a:tabLst/>
              <a:defRPr/>
            </a:pPr>
            <a:r>
              <a:rPr kumimoji="0" lang="zh-TW" altLang="en-US" sz="2800" b="0" i="0" u="none" strike="noStrike" kern="1200" cap="none" spc="0" normalizeH="0" baseline="0" noProof="0" dirty="0">
                <a:ln>
                  <a:noFill/>
                </a:ln>
                <a:solidFill>
                  <a:srgbClr val="404040"/>
                </a:solidFill>
                <a:effectLst/>
                <a:uLnTx/>
                <a:uFillTx/>
                <a:latin typeface="Times New Roman" pitchFamily="18" charset="0"/>
                <a:ea typeface="標楷體" pitchFamily="65" charset="-120"/>
                <a:cs typeface="Times New Roman" pitchFamily="18" charset="0"/>
              </a:rPr>
              <a:t>本</a:t>
            </a:r>
            <a:r>
              <a:rPr kumimoji="0" lang="zh-TW" altLang="en-US"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系畢業系友與在校研究生於</a:t>
            </a:r>
            <a:r>
              <a:rPr kumimoji="0" lang="en-US" altLang="zh-TW"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108-111</a:t>
            </a:r>
            <a:r>
              <a:rPr kumimoji="0" lang="zh-TW" altLang="en-US"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年度考取專業技師之榜單</a:t>
            </a:r>
            <a:endParaRPr kumimoji="0" lang="en-US" altLang="zh-TW" sz="2800" b="0" i="0" u="none" strike="noStrike" kern="1200" cap="none" spc="0" normalizeH="0" baseline="0" noProof="0" dirty="0">
              <a:ln>
                <a:noFill/>
              </a:ln>
              <a:solidFill>
                <a:srgbClr val="404040"/>
              </a:solidFill>
              <a:effectLst/>
              <a:uLnTx/>
              <a:uFillTx/>
              <a:latin typeface="Times New Roman" pitchFamily="18" charset="0"/>
              <a:ea typeface="標楷體" pitchFamily="65" charset="-120"/>
              <a:cs typeface="Times New Roman" pitchFamily="18" charset="0"/>
            </a:endParaRPr>
          </a:p>
        </p:txBody>
      </p:sp>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9</a:t>
            </a:fld>
            <a:endParaRPr lang="en-US" dirty="0"/>
          </a:p>
        </p:txBody>
      </p:sp>
      <p:graphicFrame>
        <p:nvGraphicFramePr>
          <p:cNvPr id="6" name="表格 5"/>
          <p:cNvGraphicFramePr>
            <a:graphicFrameLocks noGrp="1"/>
          </p:cNvGraphicFramePr>
          <p:nvPr>
            <p:extLst>
              <p:ext uri="{D42A27DB-BD31-4B8C-83A1-F6EECF244321}">
                <p14:modId xmlns:p14="http://schemas.microsoft.com/office/powerpoint/2010/main" val="1323208259"/>
              </p:ext>
            </p:extLst>
          </p:nvPr>
        </p:nvGraphicFramePr>
        <p:xfrm>
          <a:off x="3825873" y="2383776"/>
          <a:ext cx="5068389" cy="1934919"/>
        </p:xfrm>
        <a:graphic>
          <a:graphicData uri="http://schemas.openxmlformats.org/drawingml/2006/table">
            <a:tbl>
              <a:tblPr firstRow="1" bandRow="1">
                <a:tableStyleId>{5C22544A-7EE6-4342-B048-85BDC9FD1C3A}</a:tableStyleId>
              </a:tblPr>
              <a:tblGrid>
                <a:gridCol w="901337">
                  <a:extLst>
                    <a:ext uri="{9D8B030D-6E8A-4147-A177-3AD203B41FA5}">
                      <a16:colId xmlns:a16="http://schemas.microsoft.com/office/drawing/2014/main" val="1565299950"/>
                    </a:ext>
                  </a:extLst>
                </a:gridCol>
                <a:gridCol w="4167052">
                  <a:extLst>
                    <a:ext uri="{9D8B030D-6E8A-4147-A177-3AD203B41FA5}">
                      <a16:colId xmlns:a16="http://schemas.microsoft.com/office/drawing/2014/main" val="3275236083"/>
                    </a:ext>
                  </a:extLst>
                </a:gridCol>
              </a:tblGrid>
              <a:tr h="482413">
                <a:tc>
                  <a:txBody>
                    <a:bodyPr/>
                    <a:lstStyle/>
                    <a:p>
                      <a:r>
                        <a:rPr lang="zh-TW" altLang="en-US" sz="2600" b="0" dirty="0" smtClean="0">
                          <a:latin typeface="標楷體" panose="03000509000000000000" pitchFamily="65" charset="-120"/>
                          <a:ea typeface="標楷體" panose="03000509000000000000" pitchFamily="65" charset="-120"/>
                        </a:rPr>
                        <a:t>年度</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畢業系友</a:t>
                      </a:r>
                      <a:endParaRPr lang="zh-TW" altLang="en-US" sz="2600" b="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482413">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111</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許詠怡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高中 職業衛生技師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1"/>
                  </a:ext>
                </a:extLst>
              </a:tr>
              <a:tr h="482413">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111</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孫偉城</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2"/>
                  </a:ext>
                </a:extLst>
              </a:tr>
              <a:tr h="482413">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111</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尹邦碩</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工業安全技師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8093412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solidFill>
                  <a:srgbClr val="178DBB"/>
                </a:solidFill>
                <a:latin typeface="標楷體" pitchFamily="65" charset="-120"/>
                <a:ea typeface="標楷體" pitchFamily="65" charset="-120"/>
              </a:rPr>
              <a:t>科技部大專學生專題研究計畫</a:t>
            </a:r>
            <a:endParaRPr lang="zh-TW" altLang="en-US" dirty="0"/>
          </a:p>
        </p:txBody>
      </p:sp>
      <p:sp>
        <p:nvSpPr>
          <p:cNvPr id="3" name="內容版面配置區 2"/>
          <p:cNvSpPr>
            <a:spLocks noGrp="1"/>
          </p:cNvSpPr>
          <p:nvPr>
            <p:ph idx="1"/>
          </p:nvPr>
        </p:nvSpPr>
        <p:spPr>
          <a:xfrm>
            <a:off x="2019300" y="1905000"/>
            <a:ext cx="8915400" cy="3777622"/>
          </a:xfrm>
        </p:spPr>
        <p:txBody>
          <a:bodyPr/>
          <a:lstStyle/>
          <a:p>
            <a:r>
              <a:rPr lang="zh-TW" altLang="en-US" sz="2800" dirty="0" smtClean="0">
                <a:latin typeface="標楷體" panose="03000509000000000000" pitchFamily="65" charset="-120"/>
                <a:ea typeface="標楷體" panose="03000509000000000000" pitchFamily="65" charset="-120"/>
              </a:rPr>
              <a:t>計畫書遞交時間：每年一月底或二月初</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通過與否：當年六月底前</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執行期間：當年七月一日起至隔年二月底，共８個月</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獎助學金：每月</a:t>
            </a:r>
            <a:r>
              <a:rPr lang="en-US" altLang="zh-TW" sz="2800" dirty="0" smtClean="0">
                <a:latin typeface="標楷體" panose="03000509000000000000" pitchFamily="65" charset="-120"/>
                <a:ea typeface="標楷體" panose="03000509000000000000" pitchFamily="65" charset="-120"/>
              </a:rPr>
              <a:t>6000</a:t>
            </a:r>
            <a:r>
              <a:rPr lang="zh-TW" altLang="en-US" sz="2800" dirty="0" smtClean="0">
                <a:latin typeface="標楷體" panose="03000509000000000000" pitchFamily="65" charset="-120"/>
                <a:ea typeface="標楷體" panose="03000509000000000000" pitchFamily="65" charset="-120"/>
              </a:rPr>
              <a:t>元</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其他補助：對於每件通過案，中國醫藥大學額外補助</a:t>
            </a:r>
            <a:r>
              <a:rPr lang="en-US" altLang="zh-TW" sz="2800" dirty="0" smtClean="0">
                <a:latin typeface="標楷體" panose="03000509000000000000" pitchFamily="65" charset="-120"/>
                <a:ea typeface="標楷體" panose="03000509000000000000" pitchFamily="65" charset="-120"/>
              </a:rPr>
              <a:t>3</a:t>
            </a:r>
            <a:r>
              <a:rPr lang="zh-TW" altLang="en-US" sz="2800" dirty="0" smtClean="0">
                <a:latin typeface="標楷體" panose="03000509000000000000" pitchFamily="65" charset="-120"/>
                <a:ea typeface="標楷體" panose="03000509000000000000" pitchFamily="65" charset="-120"/>
              </a:rPr>
              <a:t>萬</a:t>
            </a:r>
            <a:r>
              <a:rPr lang="en-US" altLang="zh-TW" sz="2800" dirty="0" smtClean="0">
                <a:latin typeface="標楷體" panose="03000509000000000000" pitchFamily="65" charset="-120"/>
                <a:ea typeface="標楷體" panose="03000509000000000000" pitchFamily="65" charset="-120"/>
              </a:rPr>
              <a:t>5</a:t>
            </a:r>
            <a:r>
              <a:rPr lang="zh-TW" altLang="en-US" sz="2800" dirty="0" smtClean="0">
                <a:latin typeface="標楷體" panose="03000509000000000000" pitchFamily="65" charset="-120"/>
                <a:ea typeface="標楷體" panose="03000509000000000000" pitchFamily="65" charset="-120"/>
              </a:rPr>
              <a:t>仟元的業務費用</a:t>
            </a:r>
            <a:r>
              <a:rPr lang="en-US" altLang="zh-TW" sz="2800" dirty="0" smtClean="0">
                <a:latin typeface="標楷體" panose="03000509000000000000" pitchFamily="65" charset="-120"/>
                <a:ea typeface="標楷體" panose="03000509000000000000" pitchFamily="65" charset="-120"/>
              </a:rPr>
              <a:t>(</a:t>
            </a:r>
            <a:r>
              <a:rPr lang="zh-TW" altLang="en-US" sz="2800" dirty="0" smtClean="0">
                <a:latin typeface="標楷體" panose="03000509000000000000" pitchFamily="65" charset="-120"/>
                <a:ea typeface="標楷體" panose="03000509000000000000" pitchFamily="65" charset="-120"/>
              </a:rPr>
              <a:t>耗材、文具、差旅、會議</a:t>
            </a:r>
            <a:r>
              <a:rPr lang="en-US" altLang="zh-TW" sz="2800" dirty="0" smtClean="0">
                <a:latin typeface="標楷體" panose="03000509000000000000" pitchFamily="65" charset="-120"/>
                <a:ea typeface="標楷體" panose="03000509000000000000" pitchFamily="65" charset="-120"/>
              </a:rPr>
              <a:t>)</a:t>
            </a:r>
            <a:r>
              <a:rPr lang="zh-TW"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10</a:t>
            </a:fld>
            <a:endParaRPr lang="en-US" dirty="0"/>
          </a:p>
        </p:txBody>
      </p:sp>
    </p:spTree>
    <p:extLst>
      <p:ext uri="{BB962C8B-B14F-4D97-AF65-F5344CB8AC3E}">
        <p14:creationId xmlns:p14="http://schemas.microsoft.com/office/powerpoint/2010/main" val="113125745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標題 1"/>
          <p:cNvSpPr>
            <a:spLocks noGrp="1"/>
          </p:cNvSpPr>
          <p:nvPr>
            <p:ph type="title"/>
          </p:nvPr>
        </p:nvSpPr>
        <p:spPr>
          <a:xfrm>
            <a:off x="1702163" y="511968"/>
            <a:ext cx="9348094" cy="1281113"/>
          </a:xfrm>
        </p:spPr>
        <p:txBody>
          <a:bodyPr/>
          <a:lstStyle/>
          <a:p>
            <a:r>
              <a:rPr lang="zh-TW" altLang="en-US" sz="4000" dirty="0" smtClean="0">
                <a:solidFill>
                  <a:srgbClr val="178DBB"/>
                </a:solidFill>
                <a:latin typeface="標楷體" pitchFamily="65" charset="-120"/>
                <a:ea typeface="標楷體" pitchFamily="65" charset="-120"/>
              </a:rPr>
              <a:t>榮譽榜：</a:t>
            </a:r>
            <a:r>
              <a:rPr lang="en-US" altLang="zh-TW" sz="4000" dirty="0" smtClean="0">
                <a:solidFill>
                  <a:srgbClr val="178DBB"/>
                </a:solidFill>
                <a:latin typeface="標楷體" pitchFamily="65" charset="-120"/>
                <a:ea typeface="標楷體" pitchFamily="65" charset="-120"/>
              </a:rPr>
              <a:t>2022</a:t>
            </a:r>
            <a:r>
              <a:rPr lang="zh-TW" altLang="en-US" sz="4000" dirty="0" smtClean="0">
                <a:solidFill>
                  <a:srgbClr val="178DBB"/>
                </a:solidFill>
                <a:latin typeface="標楷體" pitchFamily="65" charset="-120"/>
                <a:ea typeface="標楷體" pitchFamily="65" charset="-120"/>
              </a:rPr>
              <a:t>年度大專學生研究計畫</a:t>
            </a:r>
          </a:p>
        </p:txBody>
      </p:sp>
      <p:graphicFrame>
        <p:nvGraphicFramePr>
          <p:cNvPr id="3" name="表格 2"/>
          <p:cNvGraphicFramePr>
            <a:graphicFrameLocks noGrp="1"/>
          </p:cNvGraphicFramePr>
          <p:nvPr>
            <p:extLst>
              <p:ext uri="{D42A27DB-BD31-4B8C-83A1-F6EECF244321}">
                <p14:modId xmlns:p14="http://schemas.microsoft.com/office/powerpoint/2010/main" val="211083897"/>
              </p:ext>
            </p:extLst>
          </p:nvPr>
        </p:nvGraphicFramePr>
        <p:xfrm>
          <a:off x="779077" y="2765554"/>
          <a:ext cx="11134499" cy="2773600"/>
        </p:xfrm>
        <a:graphic>
          <a:graphicData uri="http://schemas.openxmlformats.org/drawingml/2006/table">
            <a:tbl>
              <a:tblPr firstRow="1" bandRow="1">
                <a:tableStyleId>{5C22544A-7EE6-4342-B048-85BDC9FD1C3A}</a:tableStyleId>
              </a:tblPr>
              <a:tblGrid>
                <a:gridCol w="874535">
                  <a:extLst>
                    <a:ext uri="{9D8B030D-6E8A-4147-A177-3AD203B41FA5}">
                      <a16:colId xmlns:a16="http://schemas.microsoft.com/office/drawing/2014/main" val="20000"/>
                    </a:ext>
                  </a:extLst>
                </a:gridCol>
                <a:gridCol w="1561060">
                  <a:extLst>
                    <a:ext uri="{9D8B030D-6E8A-4147-A177-3AD203B41FA5}">
                      <a16:colId xmlns:a16="http://schemas.microsoft.com/office/drawing/2014/main" val="20001"/>
                    </a:ext>
                  </a:extLst>
                </a:gridCol>
                <a:gridCol w="1629890">
                  <a:extLst>
                    <a:ext uri="{9D8B030D-6E8A-4147-A177-3AD203B41FA5}">
                      <a16:colId xmlns:a16="http://schemas.microsoft.com/office/drawing/2014/main" val="20002"/>
                    </a:ext>
                  </a:extLst>
                </a:gridCol>
                <a:gridCol w="7069014">
                  <a:extLst>
                    <a:ext uri="{9D8B030D-6E8A-4147-A177-3AD203B41FA5}">
                      <a16:colId xmlns:a16="http://schemas.microsoft.com/office/drawing/2014/main" val="20003"/>
                    </a:ext>
                  </a:extLst>
                </a:gridCol>
              </a:tblGrid>
              <a:tr h="492128">
                <a:tc>
                  <a:txBody>
                    <a:bodyPr/>
                    <a:lstStyle/>
                    <a:p>
                      <a:r>
                        <a:rPr lang="zh-TW" altLang="en-US" sz="2400" dirty="0" smtClean="0">
                          <a:latin typeface="標楷體" panose="03000509000000000000" pitchFamily="65" charset="-120"/>
                          <a:ea typeface="標楷體" panose="03000509000000000000" pitchFamily="65" charset="-120"/>
                        </a:rPr>
                        <a:t>年度</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學生姓名</a:t>
                      </a:r>
                      <a:endParaRPr lang="zh-TW" altLang="en-US" sz="2400" dirty="0">
                        <a:latin typeface="標楷體" panose="03000509000000000000" pitchFamily="65" charset="-120"/>
                        <a:ea typeface="標楷體" panose="03000509000000000000" pitchFamily="65" charset="-12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TW" altLang="en-US" sz="2400" dirty="0" smtClean="0">
                          <a:effectLst/>
                          <a:latin typeface="標楷體" panose="03000509000000000000" pitchFamily="65" charset="-120"/>
                          <a:ea typeface="標楷體" panose="03000509000000000000" pitchFamily="65" charset="-120"/>
                        </a:rPr>
                        <a:t>指導教授</a:t>
                      </a:r>
                    </a:p>
                  </a:txBody>
                  <a:tcPr/>
                </a:tc>
                <a:tc>
                  <a:txBody>
                    <a:bodyPr/>
                    <a:lstStyle/>
                    <a:p>
                      <a:r>
                        <a:rPr lang="zh-TW" altLang="en-US" sz="2400" dirty="0" smtClean="0">
                          <a:latin typeface="標楷體" panose="03000509000000000000" pitchFamily="65" charset="-120"/>
                          <a:ea typeface="標楷體" panose="03000509000000000000" pitchFamily="65" charset="-120"/>
                        </a:rPr>
                        <a:t>計畫內容</a:t>
                      </a:r>
                      <a:endParaRPr lang="zh-TW" altLang="en-US" sz="2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492128">
                <a:tc>
                  <a:txBody>
                    <a:bodyPr/>
                    <a:lstStyle/>
                    <a:p>
                      <a:pPr algn="ctr"/>
                      <a:r>
                        <a:rPr lang="en-US" altLang="zh-TW" sz="1800" dirty="0" smtClean="0">
                          <a:latin typeface="標楷體" panose="03000509000000000000" pitchFamily="65" charset="-120"/>
                          <a:ea typeface="標楷體" panose="03000509000000000000" pitchFamily="65" charset="-120"/>
                          <a:cs typeface="Times New Roman" panose="02020603050405020304" pitchFamily="18" charset="0"/>
                        </a:rPr>
                        <a:t>111</a:t>
                      </a:r>
                    </a:p>
                  </a:txBody>
                  <a:tcPr anchor="ctr"/>
                </a:tc>
                <a:tc>
                  <a:txBody>
                    <a:bodyPr/>
                    <a:lstStyle/>
                    <a:p>
                      <a:pPr algn="ctr"/>
                      <a:r>
                        <a:rPr lang="zh-TW" altLang="en-US" sz="1800" b="1" dirty="0" smtClean="0">
                          <a:latin typeface="標楷體" panose="03000509000000000000" pitchFamily="65" charset="-120"/>
                          <a:ea typeface="標楷體" panose="03000509000000000000" pitchFamily="65" charset="-120"/>
                        </a:rPr>
                        <a:t>周泓妘</a:t>
                      </a:r>
                      <a:endParaRPr lang="zh-TW" altLang="en-US" sz="18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800" b="1" dirty="0" smtClean="0">
                          <a:latin typeface="標楷體" panose="03000509000000000000" pitchFamily="65" charset="-120"/>
                          <a:ea typeface="標楷體" panose="03000509000000000000" pitchFamily="65" charset="-120"/>
                        </a:rPr>
                        <a:t>陳振菶</a:t>
                      </a:r>
                    </a:p>
                  </a:txBody>
                  <a:tcPr anchor="ctr"/>
                </a:tc>
                <a:tc>
                  <a:txBody>
                    <a:bodyPr/>
                    <a:lstStyle/>
                    <a:p>
                      <a:r>
                        <a:rPr lang="zh-TW" altLang="en-US" sz="1800" dirty="0" smtClean="0">
                          <a:latin typeface="標楷體" panose="03000509000000000000" pitchFamily="65" charset="-120"/>
                          <a:ea typeface="標楷體" panose="03000509000000000000" pitchFamily="65" charset="-120"/>
                        </a:rPr>
                        <a:t>醫療人員穿戴個人防護裝備進行中度體力負荷運動時生理熱負荷與主觀感知變化及其對工作效率之影響</a:t>
                      </a:r>
                      <a:endParaRPr lang="zh-TW" altLang="en-US" sz="1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1"/>
                  </a:ext>
                </a:extLst>
              </a:tr>
              <a:tr h="49212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111</a:t>
                      </a:r>
                    </a:p>
                  </a:txBody>
                  <a:tcPr anchor="ctr"/>
                </a:tc>
                <a:tc>
                  <a:txBody>
                    <a:bodyPr/>
                    <a:lstStyle/>
                    <a:p>
                      <a:pPr algn="ctr"/>
                      <a:r>
                        <a:rPr lang="zh-TW" altLang="en-US" sz="1800" b="1" dirty="0" smtClean="0">
                          <a:latin typeface="標楷體" panose="03000509000000000000" pitchFamily="65" charset="-120"/>
                          <a:ea typeface="標楷體" panose="03000509000000000000" pitchFamily="65" charset="-120"/>
                        </a:rPr>
                        <a:t>張婕紋</a:t>
                      </a:r>
                      <a:endParaRPr lang="zh-TW" altLang="en-US" sz="18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800" b="1" dirty="0" smtClean="0">
                          <a:latin typeface="標楷體" panose="03000509000000000000" pitchFamily="65" charset="-120"/>
                          <a:ea typeface="標楷體" panose="03000509000000000000" pitchFamily="65" charset="-120"/>
                        </a:rPr>
                        <a:t>林若婷</a:t>
                      </a:r>
                    </a:p>
                  </a:txBody>
                  <a:tcPr anchor="ctr"/>
                </a:tc>
                <a:tc>
                  <a:txBody>
                    <a:bodyPr/>
                    <a:lstStyle/>
                    <a:p>
                      <a:r>
                        <a:rPr lang="zh-TW" altLang="en-US" sz="1800" dirty="0" smtClean="0">
                          <a:latin typeface="標楷體" panose="03000509000000000000" pitchFamily="65" charset="-120"/>
                          <a:ea typeface="標楷體" panose="03000509000000000000" pitchFamily="65" charset="-120"/>
                        </a:rPr>
                        <a:t>探討台灣建材營造業安全衛生規範和企業揭露安全衛生與否對職業災害趨勢的影響</a:t>
                      </a:r>
                      <a:endParaRPr lang="zh-TW" altLang="en-US" sz="1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4"/>
                  </a:ext>
                </a:extLst>
              </a:tr>
              <a:tr h="49212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111</a:t>
                      </a:r>
                    </a:p>
                  </a:txBody>
                  <a:tcPr anchor="ctr"/>
                </a:tc>
                <a:tc>
                  <a:txBody>
                    <a:bodyPr/>
                    <a:lstStyle/>
                    <a:p>
                      <a:pPr algn="ctr"/>
                      <a:r>
                        <a:rPr lang="zh-TW" altLang="en-US" sz="1800" b="1" dirty="0" smtClean="0">
                          <a:latin typeface="標楷體" panose="03000509000000000000" pitchFamily="65" charset="-120"/>
                          <a:ea typeface="標楷體" panose="03000509000000000000" pitchFamily="65" charset="-120"/>
                        </a:rPr>
                        <a:t>王俐婷</a:t>
                      </a:r>
                      <a:endParaRPr lang="zh-TW" altLang="en-US" sz="18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800" b="1" dirty="0" smtClean="0">
                          <a:latin typeface="標楷體" panose="03000509000000000000" pitchFamily="65" charset="-120"/>
                          <a:ea typeface="標楷體" panose="03000509000000000000" pitchFamily="65" charset="-120"/>
                        </a:rPr>
                        <a:t>楊禮豪</a:t>
                      </a:r>
                    </a:p>
                  </a:txBody>
                  <a:tcPr anchor="ctr"/>
                </a:tc>
                <a:tc>
                  <a:txBody>
                    <a:bodyPr/>
                    <a:lstStyle/>
                    <a:p>
                      <a:r>
                        <a:rPr lang="zh-TW" altLang="en-US" sz="1800" dirty="0" smtClean="0">
                          <a:latin typeface="標楷體" panose="03000509000000000000" pitchFamily="65" charset="-120"/>
                          <a:ea typeface="標楷體" panose="03000509000000000000" pitchFamily="65" charset="-120"/>
                        </a:rPr>
                        <a:t>台中都會區</a:t>
                      </a:r>
                      <a:r>
                        <a:rPr lang="en-US" altLang="zh-TW" sz="1800" dirty="0" smtClean="0">
                          <a:latin typeface="標楷體" panose="03000509000000000000" pitchFamily="65" charset="-120"/>
                          <a:ea typeface="標楷體" panose="03000509000000000000" pitchFamily="65" charset="-120"/>
                        </a:rPr>
                        <a:t>PM2.5</a:t>
                      </a:r>
                      <a:r>
                        <a:rPr lang="zh-TW" altLang="en-US" sz="1800" dirty="0" smtClean="0">
                          <a:latin typeface="標楷體" panose="03000509000000000000" pitchFamily="65" charset="-120"/>
                          <a:ea typeface="標楷體" panose="03000509000000000000" pitchFamily="65" charset="-120"/>
                        </a:rPr>
                        <a:t>金屬成分的逐時特性及健康風險</a:t>
                      </a:r>
                      <a:endParaRPr lang="zh-TW" altLang="en-US" sz="1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5"/>
                  </a:ext>
                </a:extLst>
              </a:tr>
              <a:tr h="50918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111</a:t>
                      </a:r>
                    </a:p>
                  </a:txBody>
                  <a:tcPr anchor="ctr"/>
                </a:tc>
                <a:tc>
                  <a:txBody>
                    <a:bodyPr/>
                    <a:lstStyle/>
                    <a:p>
                      <a:pPr algn="ctr"/>
                      <a:r>
                        <a:rPr lang="zh-TW" altLang="en-US" sz="1800" b="1" dirty="0" smtClean="0">
                          <a:latin typeface="標楷體" panose="03000509000000000000" pitchFamily="65" charset="-120"/>
                          <a:ea typeface="標楷體" panose="03000509000000000000" pitchFamily="65" charset="-120"/>
                        </a:rPr>
                        <a:t>莊庭瑜</a:t>
                      </a:r>
                      <a:endParaRPr lang="zh-TW" altLang="en-US" sz="18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800" b="1" dirty="0" smtClean="0">
                          <a:latin typeface="標楷體" panose="03000509000000000000" pitchFamily="65" charset="-120"/>
                          <a:ea typeface="標楷體" panose="03000509000000000000" pitchFamily="65" charset="-120"/>
                        </a:rPr>
                        <a:t>羅宜文</a:t>
                      </a:r>
                    </a:p>
                  </a:txBody>
                  <a:tcPr anchor="ctr"/>
                </a:tc>
                <a:tc>
                  <a:txBody>
                    <a:bodyPr/>
                    <a:lstStyle/>
                    <a:p>
                      <a:r>
                        <a:rPr lang="zh-TW" altLang="en-US" sz="1800" dirty="0" smtClean="0">
                          <a:latin typeface="標楷體" panose="03000509000000000000" pitchFamily="65" charset="-120"/>
                          <a:ea typeface="標楷體" panose="03000509000000000000" pitchFamily="65" charset="-120"/>
                        </a:rPr>
                        <a:t>椅背角度、腳踏板距離與角度對腳部施力之影響</a:t>
                      </a:r>
                      <a:endParaRPr lang="zh-TW" altLang="en-US" sz="1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6"/>
                  </a:ext>
                </a:extLst>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3780426522"/>
              </p:ext>
            </p:extLst>
          </p:nvPr>
        </p:nvGraphicFramePr>
        <p:xfrm>
          <a:off x="668217" y="1276032"/>
          <a:ext cx="11245362" cy="1230176"/>
        </p:xfrm>
        <a:graphic>
          <a:graphicData uri="http://schemas.openxmlformats.org/drawingml/2006/table">
            <a:tbl>
              <a:tblPr firstRow="1" bandRow="1">
                <a:tableStyleId>{5C22544A-7EE6-4342-B048-85BDC9FD1C3A}</a:tableStyleId>
              </a:tblPr>
              <a:tblGrid>
                <a:gridCol w="1257298">
                  <a:extLst>
                    <a:ext uri="{9D8B030D-6E8A-4147-A177-3AD203B41FA5}">
                      <a16:colId xmlns:a16="http://schemas.microsoft.com/office/drawing/2014/main" val="20000"/>
                    </a:ext>
                  </a:extLst>
                </a:gridCol>
                <a:gridCol w="950150">
                  <a:extLst>
                    <a:ext uri="{9D8B030D-6E8A-4147-A177-3AD203B41FA5}">
                      <a16:colId xmlns:a16="http://schemas.microsoft.com/office/drawing/2014/main" val="20001"/>
                    </a:ext>
                  </a:extLst>
                </a:gridCol>
                <a:gridCol w="969882">
                  <a:extLst>
                    <a:ext uri="{9D8B030D-6E8A-4147-A177-3AD203B41FA5}">
                      <a16:colId xmlns:a16="http://schemas.microsoft.com/office/drawing/2014/main" val="20002"/>
                    </a:ext>
                  </a:extLst>
                </a:gridCol>
                <a:gridCol w="935549">
                  <a:extLst>
                    <a:ext uri="{9D8B030D-6E8A-4147-A177-3AD203B41FA5}">
                      <a16:colId xmlns:a16="http://schemas.microsoft.com/office/drawing/2014/main" val="20003"/>
                    </a:ext>
                  </a:extLst>
                </a:gridCol>
                <a:gridCol w="970950">
                  <a:extLst>
                    <a:ext uri="{9D8B030D-6E8A-4147-A177-3AD203B41FA5}">
                      <a16:colId xmlns:a16="http://schemas.microsoft.com/office/drawing/2014/main" val="2700747531"/>
                    </a:ext>
                  </a:extLst>
                </a:gridCol>
                <a:gridCol w="917484">
                  <a:extLst>
                    <a:ext uri="{9D8B030D-6E8A-4147-A177-3AD203B41FA5}">
                      <a16:colId xmlns:a16="http://schemas.microsoft.com/office/drawing/2014/main" val="20004"/>
                    </a:ext>
                  </a:extLst>
                </a:gridCol>
                <a:gridCol w="962457">
                  <a:extLst>
                    <a:ext uri="{9D8B030D-6E8A-4147-A177-3AD203B41FA5}">
                      <a16:colId xmlns:a16="http://schemas.microsoft.com/office/drawing/2014/main" val="3094932803"/>
                    </a:ext>
                  </a:extLst>
                </a:gridCol>
                <a:gridCol w="917484">
                  <a:extLst>
                    <a:ext uri="{9D8B030D-6E8A-4147-A177-3AD203B41FA5}">
                      <a16:colId xmlns:a16="http://schemas.microsoft.com/office/drawing/2014/main" val="2476844311"/>
                    </a:ext>
                  </a:extLst>
                </a:gridCol>
                <a:gridCol w="971453">
                  <a:extLst>
                    <a:ext uri="{9D8B030D-6E8A-4147-A177-3AD203B41FA5}">
                      <a16:colId xmlns:a16="http://schemas.microsoft.com/office/drawing/2014/main" val="3400459412"/>
                    </a:ext>
                  </a:extLst>
                </a:gridCol>
                <a:gridCol w="1088387">
                  <a:extLst>
                    <a:ext uri="{9D8B030D-6E8A-4147-A177-3AD203B41FA5}">
                      <a16:colId xmlns:a16="http://schemas.microsoft.com/office/drawing/2014/main" val="415415429"/>
                    </a:ext>
                  </a:extLst>
                </a:gridCol>
                <a:gridCol w="1304268">
                  <a:extLst>
                    <a:ext uri="{9D8B030D-6E8A-4147-A177-3AD203B41FA5}">
                      <a16:colId xmlns:a16="http://schemas.microsoft.com/office/drawing/2014/main" val="2360995787"/>
                    </a:ext>
                  </a:extLst>
                </a:gridCol>
              </a:tblGrid>
              <a:tr h="615088">
                <a:tc>
                  <a:txBody>
                    <a:bodyPr/>
                    <a:lstStyle/>
                    <a:p>
                      <a:r>
                        <a:rPr lang="zh-TW" altLang="en-US" sz="2800" dirty="0" smtClean="0">
                          <a:latin typeface="標楷體" panose="03000509000000000000" pitchFamily="65" charset="-120"/>
                          <a:ea typeface="標楷體" panose="03000509000000000000" pitchFamily="65" charset="-120"/>
                        </a:rPr>
                        <a:t>年度</a:t>
                      </a:r>
                      <a:endParaRPr lang="zh-TW" altLang="en-US" sz="2800" dirty="0">
                        <a:latin typeface="標楷體" panose="03000509000000000000" pitchFamily="65" charset="-120"/>
                        <a:ea typeface="標楷體" panose="03000509000000000000" pitchFamily="65" charset="-120"/>
                      </a:endParaRPr>
                    </a:p>
                  </a:txBody>
                  <a:tcPr/>
                </a:tc>
                <a:tc>
                  <a:txBody>
                    <a:bodyPr/>
                    <a:lstStyle/>
                    <a:p>
                      <a:r>
                        <a:rPr lang="en-US" altLang="zh-TW" sz="2800" dirty="0" smtClean="0">
                          <a:effectLst/>
                          <a:latin typeface="Times New Roman" panose="02020603050405020304" pitchFamily="18" charset="0"/>
                          <a:ea typeface="標楷體" panose="03000509000000000000" pitchFamily="65" charset="-120"/>
                          <a:cs typeface="Times New Roman" panose="02020603050405020304" pitchFamily="18" charset="0"/>
                        </a:rPr>
                        <a:t>2013</a:t>
                      </a:r>
                      <a:endParaRPr lang="zh-TW" altLang="en-US" sz="28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effectLst/>
                          <a:latin typeface="Times New Roman" panose="02020603050405020304" pitchFamily="18" charset="0"/>
                          <a:ea typeface="標楷體" panose="03000509000000000000" pitchFamily="65" charset="-120"/>
                          <a:cs typeface="Times New Roman" panose="02020603050405020304" pitchFamily="18" charset="0"/>
                        </a:rPr>
                        <a:t>2014</a:t>
                      </a:r>
                      <a:endParaRPr lang="zh-TW" altLang="en-US" sz="28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effectLst/>
                          <a:latin typeface="Times New Roman" panose="02020603050405020304" pitchFamily="18" charset="0"/>
                          <a:ea typeface="標楷體" panose="03000509000000000000" pitchFamily="65" charset="-120"/>
                          <a:cs typeface="Times New Roman" panose="02020603050405020304" pitchFamily="18" charset="0"/>
                        </a:rPr>
                        <a:t>2015</a:t>
                      </a:r>
                      <a:endParaRPr lang="zh-TW" altLang="en-US" sz="28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2016</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2017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2018</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2019</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2020</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2021</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2022</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0"/>
                  </a:ext>
                </a:extLst>
              </a:tr>
              <a:tr h="615088">
                <a:tc>
                  <a:txBody>
                    <a:bodyPr/>
                    <a:lstStyle/>
                    <a:p>
                      <a:r>
                        <a:rPr lang="zh-TW" altLang="en-US" sz="2800" dirty="0" smtClean="0">
                          <a:latin typeface="標楷體" panose="03000509000000000000" pitchFamily="65" charset="-120"/>
                          <a:ea typeface="標楷體" panose="03000509000000000000" pitchFamily="65" charset="-120"/>
                        </a:rPr>
                        <a:t>職安系</a:t>
                      </a:r>
                      <a:endParaRPr lang="zh-TW" altLang="en-US" sz="2800" dirty="0">
                        <a:latin typeface="標楷體" panose="03000509000000000000" pitchFamily="65" charset="-120"/>
                        <a:ea typeface="標楷體" panose="03000509000000000000" pitchFamily="65" charset="-120"/>
                      </a:endParaRPr>
                    </a:p>
                  </a:txBody>
                  <a:tcPr/>
                </a:tc>
                <a:tc>
                  <a:txBody>
                    <a:bodyPr/>
                    <a:lstStyle/>
                    <a:p>
                      <a:r>
                        <a:rPr lang="en-US" altLang="zh-TW" sz="2800" b="0" dirty="0" smtClean="0">
                          <a:latin typeface="Times New Roman" panose="02020603050405020304" pitchFamily="18" charset="0"/>
                          <a:ea typeface="標楷體" panose="03000509000000000000" pitchFamily="65" charset="-120"/>
                          <a:cs typeface="Times New Roman" panose="02020603050405020304" pitchFamily="18" charset="0"/>
                        </a:rPr>
                        <a:t>2</a:t>
                      </a:r>
                      <a:endParaRPr lang="zh-TW" altLang="en-US" sz="28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dirty="0" smtClean="0">
                          <a:effectLst/>
                          <a:latin typeface="Times New Roman" panose="02020603050405020304" pitchFamily="18" charset="0"/>
                          <a:ea typeface="標楷體" panose="03000509000000000000" pitchFamily="65" charset="-120"/>
                          <a:cs typeface="Times New Roman" panose="02020603050405020304" pitchFamily="18" charset="0"/>
                        </a:rPr>
                        <a:t>5</a:t>
                      </a:r>
                      <a:endParaRPr lang="zh-TW" altLang="en-US" sz="2800" b="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dirty="0" smtClean="0">
                          <a:latin typeface="Times New Roman" panose="02020603050405020304" pitchFamily="18" charset="0"/>
                          <a:ea typeface="標楷體" panose="03000509000000000000" pitchFamily="65" charset="-120"/>
                          <a:cs typeface="Times New Roman" panose="02020603050405020304" pitchFamily="18" charset="0"/>
                        </a:rPr>
                        <a:t>3</a:t>
                      </a:r>
                      <a:endParaRPr lang="zh-TW" altLang="en-US" sz="28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5</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1"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a:t>
                      </a:r>
                      <a:endParaRPr lang="zh-TW" altLang="en-US" sz="2800" b="1" u="sng"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1"/>
                  </a:ext>
                </a:extLst>
              </a:tr>
            </a:tbl>
          </a:graphicData>
        </a:graphic>
      </p:graphicFrame>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11</a:t>
            </a:fld>
            <a:endParaRPr lang="en-US" dirty="0"/>
          </a:p>
        </p:txBody>
      </p:sp>
    </p:spTree>
    <p:extLst>
      <p:ext uri="{BB962C8B-B14F-4D97-AF65-F5344CB8AC3E}">
        <p14:creationId xmlns:p14="http://schemas.microsoft.com/office/powerpoint/2010/main" val="16248978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26009" y="512080"/>
            <a:ext cx="8911687" cy="1280890"/>
          </a:xfrm>
        </p:spPr>
        <p:txBody>
          <a:bodyPr/>
          <a:lstStyle/>
          <a:p>
            <a:r>
              <a:rPr lang="zh-TW" altLang="en-US" sz="4000" dirty="0" smtClean="0">
                <a:solidFill>
                  <a:srgbClr val="178DBB"/>
                </a:solidFill>
                <a:latin typeface="標楷體" pitchFamily="65" charset="-120"/>
                <a:ea typeface="標楷體" pitchFamily="65" charset="-120"/>
              </a:rPr>
              <a:t>中醫大預備研究生（預研生）制度</a:t>
            </a:r>
            <a:endParaRPr lang="zh-TW" altLang="en-US" sz="4000" dirty="0"/>
          </a:p>
        </p:txBody>
      </p:sp>
      <p:sp>
        <p:nvSpPr>
          <p:cNvPr id="3" name="內容版面配置區 2"/>
          <p:cNvSpPr>
            <a:spLocks noGrp="1"/>
          </p:cNvSpPr>
          <p:nvPr>
            <p:ph idx="1"/>
          </p:nvPr>
        </p:nvSpPr>
        <p:spPr>
          <a:xfrm>
            <a:off x="1641433" y="1332228"/>
            <a:ext cx="9096263" cy="4911817"/>
          </a:xfrm>
        </p:spPr>
        <p:txBody>
          <a:bodyPr/>
          <a:lstStyle/>
          <a:p>
            <a:r>
              <a:rPr lang="en-US" altLang="zh-TW" sz="2800" b="1" dirty="0" smtClean="0">
                <a:latin typeface="標楷體" panose="03000509000000000000" pitchFamily="65" charset="-120"/>
                <a:ea typeface="標楷體" panose="03000509000000000000" pitchFamily="65" charset="-120"/>
              </a:rPr>
              <a:t>4</a:t>
            </a:r>
            <a:r>
              <a:rPr lang="zh-TW" altLang="en-US" sz="2800" b="1" dirty="0" smtClean="0">
                <a:latin typeface="標楷體" panose="03000509000000000000" pitchFamily="65" charset="-120"/>
                <a:ea typeface="標楷體" panose="03000509000000000000" pitchFamily="65" charset="-120"/>
              </a:rPr>
              <a:t>＋</a:t>
            </a:r>
            <a:r>
              <a:rPr lang="en-US" altLang="zh-TW" sz="2800" b="1" dirty="0" smtClean="0">
                <a:latin typeface="標楷體" panose="03000509000000000000" pitchFamily="65" charset="-120"/>
                <a:ea typeface="標楷體" panose="03000509000000000000" pitchFamily="65" charset="-120"/>
              </a:rPr>
              <a:t>1</a:t>
            </a:r>
            <a:r>
              <a:rPr lang="zh-TW" altLang="en-US" sz="2800" b="1" dirty="0" smtClean="0">
                <a:latin typeface="標楷體" panose="03000509000000000000" pitchFamily="65" charset="-120"/>
                <a:ea typeface="標楷體" panose="03000509000000000000" pitchFamily="65" charset="-120"/>
              </a:rPr>
              <a:t>年取得學士及碩士學位</a:t>
            </a:r>
            <a:r>
              <a:rPr lang="en-US" altLang="zh-TW" sz="2800" b="1" dirty="0" smtClean="0">
                <a:latin typeface="標楷體" panose="03000509000000000000" pitchFamily="65" charset="-120"/>
                <a:ea typeface="標楷體" panose="03000509000000000000" pitchFamily="65" charset="-120"/>
              </a:rPr>
              <a:t>(</a:t>
            </a:r>
            <a:r>
              <a:rPr lang="zh-TW" altLang="en-US" sz="2800" b="1" dirty="0" smtClean="0">
                <a:latin typeface="標楷體" panose="03000509000000000000" pitchFamily="65" charset="-120"/>
                <a:ea typeface="標楷體" panose="03000509000000000000" pitchFamily="65" charset="-120"/>
              </a:rPr>
              <a:t>大二</a:t>
            </a:r>
            <a:r>
              <a:rPr lang="en-US" altLang="zh-TW" sz="2800" b="1" dirty="0" smtClean="0">
                <a:latin typeface="標楷體" panose="03000509000000000000" pitchFamily="65" charset="-120"/>
                <a:ea typeface="標楷體" panose="03000509000000000000" pitchFamily="65" charset="-120"/>
              </a:rPr>
              <a:t>/</a:t>
            </a:r>
            <a:r>
              <a:rPr lang="zh-TW" altLang="en-US" sz="2800" b="1" dirty="0" smtClean="0">
                <a:latin typeface="標楷體" panose="03000509000000000000" pitchFamily="65" charset="-120"/>
                <a:ea typeface="標楷體" panose="03000509000000000000" pitchFamily="65" charset="-120"/>
              </a:rPr>
              <a:t>大三皆可申請</a:t>
            </a:r>
            <a:r>
              <a:rPr lang="en-US" altLang="zh-TW" sz="2800" b="1" dirty="0" smtClean="0">
                <a:latin typeface="標楷體" panose="03000509000000000000" pitchFamily="65" charset="-120"/>
                <a:ea typeface="標楷體" panose="03000509000000000000" pitchFamily="65" charset="-120"/>
              </a:rPr>
              <a:t>)</a:t>
            </a:r>
          </a:p>
          <a:p>
            <a:pPr marL="457200" lvl="1" indent="0">
              <a:buNone/>
            </a:pPr>
            <a:r>
              <a:rPr lang="zh-TW" altLang="en-US" sz="2600" dirty="0" smtClean="0">
                <a:latin typeface="標楷體" panose="03000509000000000000" pitchFamily="65" charset="-120"/>
                <a:ea typeface="標楷體" panose="03000509000000000000" pitchFamily="65" charset="-120"/>
              </a:rPr>
              <a:t>四上即可上修碩班所有課程</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包括必俢與選修</a:t>
            </a:r>
            <a:r>
              <a:rPr lang="en-US" altLang="zh-TW" sz="2600" dirty="0" smtClean="0">
                <a:latin typeface="標楷體" panose="03000509000000000000" pitchFamily="65" charset="-120"/>
                <a:ea typeface="標楷體" panose="03000509000000000000" pitchFamily="65" charset="-120"/>
              </a:rPr>
              <a:t>)</a:t>
            </a:r>
          </a:p>
          <a:p>
            <a:r>
              <a:rPr lang="zh-TW" altLang="en-US" sz="2800" b="1" dirty="0" smtClean="0">
                <a:latin typeface="標楷體" panose="03000509000000000000" pitchFamily="65" charset="-120"/>
                <a:ea typeface="標楷體" panose="03000509000000000000" pitchFamily="65" charset="-120"/>
              </a:rPr>
              <a:t>每月</a:t>
            </a:r>
            <a:r>
              <a:rPr lang="en-US" altLang="zh-TW" sz="2800" b="1" dirty="0">
                <a:latin typeface="標楷體" panose="03000509000000000000" pitchFamily="65" charset="-120"/>
                <a:ea typeface="標楷體" panose="03000509000000000000" pitchFamily="65" charset="-120"/>
              </a:rPr>
              <a:t>8,000</a:t>
            </a:r>
            <a:r>
              <a:rPr lang="zh-TW" altLang="en-US" sz="2800" b="1" dirty="0">
                <a:latin typeface="標楷體" panose="03000509000000000000" pitchFamily="65" charset="-120"/>
                <a:ea typeface="標楷體" panose="03000509000000000000" pitchFamily="65" charset="-120"/>
              </a:rPr>
              <a:t>元之</a:t>
            </a:r>
            <a:r>
              <a:rPr lang="zh-TW" altLang="en-US" sz="2800" b="1" dirty="0" smtClean="0">
                <a:latin typeface="標楷體" panose="03000509000000000000" pitchFamily="65" charset="-120"/>
                <a:ea typeface="標楷體" panose="03000509000000000000" pitchFamily="65" charset="-120"/>
              </a:rPr>
              <a:t>助學金，</a:t>
            </a:r>
            <a:r>
              <a:rPr lang="zh-TW" altLang="en-US" sz="2800" b="1" dirty="0">
                <a:latin typeface="標楷體" panose="03000509000000000000" pitchFamily="65" charset="-120"/>
                <a:ea typeface="標楷體" panose="03000509000000000000" pitchFamily="65" charset="-120"/>
              </a:rPr>
              <a:t>獎助一</a:t>
            </a:r>
            <a:r>
              <a:rPr lang="zh-TW" altLang="en-US" sz="2800" b="1" dirty="0" smtClean="0">
                <a:latin typeface="標楷體" panose="03000509000000000000" pitchFamily="65" charset="-120"/>
                <a:ea typeface="標楷體" panose="03000509000000000000" pitchFamily="65" charset="-120"/>
              </a:rPr>
              <a:t>學年</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en-US" altLang="zh-TW" sz="2600" dirty="0" smtClean="0">
                <a:latin typeface="標楷體" panose="03000509000000000000" pitchFamily="65" charset="-120"/>
                <a:ea typeface="標楷體" panose="03000509000000000000" pitchFamily="65" charset="-120"/>
              </a:rPr>
              <a:t>0.8</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月</a:t>
            </a:r>
            <a:r>
              <a:rPr lang="en-US" altLang="zh-TW" sz="2600" dirty="0" smtClean="0">
                <a:latin typeface="標楷體" panose="03000509000000000000" pitchFamily="65" charset="-120"/>
                <a:ea typeface="標楷體" panose="03000509000000000000" pitchFamily="65" charset="-120"/>
              </a:rPr>
              <a:t>*12</a:t>
            </a:r>
            <a:r>
              <a:rPr lang="zh-TW" altLang="en-US" sz="2600" dirty="0" smtClean="0">
                <a:latin typeface="標楷體" panose="03000509000000000000" pitchFamily="65" charset="-120"/>
                <a:ea typeface="標楷體" panose="03000509000000000000" pitchFamily="65" charset="-120"/>
              </a:rPr>
              <a:t>月</a:t>
            </a:r>
            <a:r>
              <a:rPr lang="en-US" altLang="zh-TW" sz="2600" dirty="0" smtClean="0">
                <a:latin typeface="標楷體" panose="03000509000000000000" pitchFamily="65" charset="-120"/>
                <a:ea typeface="標楷體" panose="03000509000000000000" pitchFamily="65" charset="-120"/>
              </a:rPr>
              <a:t>=9.6</a:t>
            </a:r>
            <a:r>
              <a:rPr lang="zh-TW" altLang="en-US" sz="2600" dirty="0" smtClean="0">
                <a:latin typeface="標楷體" panose="03000509000000000000" pitchFamily="65" charset="-120"/>
                <a:ea typeface="標楷體" panose="03000509000000000000" pitchFamily="65" charset="-120"/>
              </a:rPr>
              <a:t>萬</a:t>
            </a:r>
            <a:endParaRPr lang="en-US" altLang="zh-TW" sz="2600" dirty="0">
              <a:latin typeface="標楷體" panose="03000509000000000000" pitchFamily="65" charset="-120"/>
              <a:ea typeface="標楷體" panose="03000509000000000000" pitchFamily="65" charset="-120"/>
            </a:endParaRPr>
          </a:p>
          <a:p>
            <a:r>
              <a:rPr lang="zh-TW" altLang="en-US" sz="2800" b="1" dirty="0" smtClean="0">
                <a:latin typeface="標楷體" panose="03000509000000000000" pitchFamily="65" charset="-120"/>
                <a:ea typeface="標楷體" panose="03000509000000000000" pitchFamily="65" charset="-120"/>
              </a:rPr>
              <a:t>預</a:t>
            </a:r>
            <a:r>
              <a:rPr lang="zh-TW" altLang="en-US" sz="2800" b="1" dirty="0">
                <a:latin typeface="標楷體" panose="03000509000000000000" pitchFamily="65" charset="-120"/>
                <a:ea typeface="標楷體" panose="03000509000000000000" pitchFamily="65" charset="-120"/>
              </a:rPr>
              <a:t>研</a:t>
            </a:r>
            <a:r>
              <a:rPr lang="zh-TW" altLang="en-US" sz="2800" b="1" dirty="0" smtClean="0">
                <a:latin typeface="標楷體" panose="03000509000000000000" pitchFamily="65" charset="-120"/>
                <a:ea typeface="標楷體" panose="03000509000000000000" pitchFamily="65" charset="-120"/>
              </a:rPr>
              <a:t>生正式</a:t>
            </a:r>
            <a:r>
              <a:rPr lang="zh-TW" altLang="en-US" sz="2800" b="1" dirty="0">
                <a:latin typeface="標楷體" panose="03000509000000000000" pitchFamily="65" charset="-120"/>
                <a:ea typeface="標楷體" panose="03000509000000000000" pitchFamily="65" charset="-120"/>
              </a:rPr>
              <a:t>錄取本校</a:t>
            </a:r>
            <a:r>
              <a:rPr lang="zh-TW" altLang="en-US" sz="2800" b="1" dirty="0" smtClean="0">
                <a:latin typeface="標楷體" panose="03000509000000000000" pitchFamily="65" charset="-120"/>
                <a:ea typeface="標楷體" panose="03000509000000000000" pitchFamily="65" charset="-120"/>
              </a:rPr>
              <a:t>研究所，第一學年的學</a:t>
            </a:r>
            <a:r>
              <a:rPr lang="zh-TW" altLang="en-US" sz="2800" b="1" dirty="0">
                <a:latin typeface="標楷體" panose="03000509000000000000" pitchFamily="65" charset="-120"/>
                <a:ea typeface="標楷體" panose="03000509000000000000" pitchFamily="65" charset="-120"/>
              </a:rPr>
              <a:t>雜費</a:t>
            </a:r>
            <a:r>
              <a:rPr lang="zh-TW" altLang="en-US" sz="2800" b="1" dirty="0" smtClean="0">
                <a:latin typeface="標楷體" panose="03000509000000000000" pitchFamily="65" charset="-120"/>
                <a:ea typeface="標楷體" panose="03000509000000000000" pitchFamily="65" charset="-120"/>
              </a:rPr>
              <a:t>減半</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節省</a:t>
            </a:r>
            <a:r>
              <a:rPr lang="en-US" altLang="zh-TW" sz="2600" dirty="0" smtClean="0">
                <a:latin typeface="標楷體" panose="03000509000000000000" pitchFamily="65" charset="-120"/>
                <a:ea typeface="標楷體" panose="03000509000000000000" pitchFamily="65" charset="-120"/>
              </a:rPr>
              <a:t>2.5</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*2</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=5</a:t>
            </a:r>
            <a:r>
              <a:rPr lang="zh-TW" altLang="en-US" sz="2600" dirty="0" smtClean="0">
                <a:latin typeface="標楷體" panose="03000509000000000000" pitchFamily="65" charset="-120"/>
                <a:ea typeface="標楷體" panose="03000509000000000000" pitchFamily="65" charset="-120"/>
              </a:rPr>
              <a:t>萬</a:t>
            </a:r>
            <a:endParaRPr lang="en-US" altLang="zh-TW" sz="2600" dirty="0" smtClean="0">
              <a:latin typeface="標楷體" panose="03000509000000000000" pitchFamily="65" charset="-120"/>
              <a:ea typeface="標楷體" panose="03000509000000000000" pitchFamily="65" charset="-120"/>
            </a:endParaRPr>
          </a:p>
          <a:p>
            <a:r>
              <a:rPr lang="zh-TW" altLang="en-US" sz="2800" b="1" dirty="0" smtClean="0">
                <a:latin typeface="標楷體" panose="03000509000000000000" pitchFamily="65" charset="-120"/>
                <a:ea typeface="標楷體" panose="03000509000000000000" pitchFamily="65" charset="-120"/>
              </a:rPr>
              <a:t>提早一年就業</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節省</a:t>
            </a:r>
            <a:r>
              <a:rPr lang="en-US" altLang="zh-TW" sz="2600" dirty="0" smtClean="0">
                <a:latin typeface="標楷體" panose="03000509000000000000" pitchFamily="65" charset="-120"/>
                <a:ea typeface="標楷體" panose="03000509000000000000" pitchFamily="65" charset="-120"/>
              </a:rPr>
              <a:t>5</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*2</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=10</a:t>
            </a:r>
            <a:r>
              <a:rPr lang="zh-TW" altLang="en-US" sz="2600" dirty="0" smtClean="0">
                <a:latin typeface="標楷體" panose="03000509000000000000" pitchFamily="65" charset="-120"/>
                <a:ea typeface="標楷體" panose="03000509000000000000" pitchFamily="65" charset="-120"/>
              </a:rPr>
              <a:t>萬；增加收入</a:t>
            </a:r>
            <a:r>
              <a:rPr lang="en-US" altLang="zh-TW" sz="2600" dirty="0" smtClean="0">
                <a:latin typeface="標楷體" panose="03000509000000000000" pitchFamily="65" charset="-120"/>
                <a:ea typeface="標楷體" panose="03000509000000000000" pitchFamily="65" charset="-120"/>
              </a:rPr>
              <a:t>4</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月</a:t>
            </a:r>
            <a:r>
              <a:rPr lang="en-US" altLang="zh-TW" sz="2600" dirty="0" smtClean="0">
                <a:latin typeface="標楷體" panose="03000509000000000000" pitchFamily="65" charset="-120"/>
                <a:ea typeface="標楷體" panose="03000509000000000000" pitchFamily="65" charset="-120"/>
              </a:rPr>
              <a:t>*12</a:t>
            </a:r>
            <a:r>
              <a:rPr lang="zh-TW" altLang="en-US" sz="2600" dirty="0" smtClean="0">
                <a:latin typeface="標楷體" panose="03000509000000000000" pitchFamily="65" charset="-120"/>
                <a:ea typeface="標楷體" panose="03000509000000000000" pitchFamily="65" charset="-120"/>
              </a:rPr>
              <a:t>月</a:t>
            </a:r>
            <a:r>
              <a:rPr lang="en-US" altLang="zh-TW" sz="2600" dirty="0" smtClean="0">
                <a:latin typeface="標楷體" panose="03000509000000000000" pitchFamily="65" charset="-120"/>
                <a:ea typeface="標楷體" panose="03000509000000000000" pitchFamily="65" charset="-120"/>
              </a:rPr>
              <a:t>=48</a:t>
            </a:r>
            <a:r>
              <a:rPr lang="zh-TW" altLang="en-US" sz="2600" dirty="0" smtClean="0">
                <a:latin typeface="標楷體" panose="03000509000000000000" pitchFamily="65" charset="-120"/>
                <a:ea typeface="標楷體" panose="03000509000000000000" pitchFamily="65" charset="-120"/>
              </a:rPr>
              <a:t>萬</a:t>
            </a:r>
            <a:endParaRPr lang="en-US" altLang="zh-TW" sz="2600" dirty="0">
              <a:latin typeface="標楷體" panose="03000509000000000000" pitchFamily="65" charset="-120"/>
              <a:ea typeface="標楷體" panose="03000509000000000000" pitchFamily="65" charset="-120"/>
            </a:endParaRPr>
          </a:p>
          <a:p>
            <a:r>
              <a:rPr lang="zh-TW" altLang="en-US" sz="2800" b="1" dirty="0" smtClean="0">
                <a:solidFill>
                  <a:srgbClr val="FF0000"/>
                </a:solidFill>
                <a:latin typeface="標楷體" panose="03000509000000000000" pitchFamily="65" charset="-120"/>
                <a:ea typeface="標楷體" panose="03000509000000000000" pitchFamily="65" charset="-120"/>
              </a:rPr>
              <a:t>提早適應研究生生活</a:t>
            </a:r>
            <a:r>
              <a:rPr lang="en-US" altLang="zh-TW" sz="2800" b="1" dirty="0" smtClean="0">
                <a:solidFill>
                  <a:srgbClr val="FF0000"/>
                </a:solidFill>
                <a:latin typeface="標楷體" panose="03000509000000000000" pitchFamily="65" charset="-120"/>
                <a:ea typeface="標楷體" panose="03000509000000000000" pitchFamily="65" charset="-120"/>
              </a:rPr>
              <a:t>(</a:t>
            </a:r>
            <a:r>
              <a:rPr lang="zh-TW" altLang="en-US" sz="2800" b="1" dirty="0" smtClean="0">
                <a:solidFill>
                  <a:srgbClr val="FF0000"/>
                </a:solidFill>
                <a:latin typeface="標楷體" panose="03000509000000000000" pitchFamily="65" charset="-120"/>
                <a:ea typeface="標楷體" panose="03000509000000000000" pitchFamily="65" charset="-120"/>
              </a:rPr>
              <a:t>系主任共同擔任指導教授</a:t>
            </a:r>
            <a:r>
              <a:rPr lang="en-US" altLang="zh-TW" sz="2800" b="1" dirty="0" smtClean="0">
                <a:solidFill>
                  <a:srgbClr val="FF0000"/>
                </a:solidFill>
                <a:latin typeface="標楷體" panose="03000509000000000000" pitchFamily="65" charset="-120"/>
                <a:ea typeface="標楷體" panose="03000509000000000000" pitchFamily="65" charset="-120"/>
              </a:rPr>
              <a:t>)</a:t>
            </a:r>
          </a:p>
        </p:txBody>
      </p:sp>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12</a:t>
            </a:fld>
            <a:endParaRPr lang="en-US" dirty="0"/>
          </a:p>
        </p:txBody>
      </p:sp>
    </p:spTree>
    <p:extLst>
      <p:ext uri="{BB962C8B-B14F-4D97-AF65-F5344CB8AC3E}">
        <p14:creationId xmlns:p14="http://schemas.microsoft.com/office/powerpoint/2010/main" val="173899236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23013" y="512080"/>
            <a:ext cx="8911687" cy="1280890"/>
          </a:xfrm>
        </p:spPr>
        <p:txBody>
          <a:bodyPr/>
          <a:lstStyle/>
          <a:p>
            <a:r>
              <a:rPr lang="zh-TW" altLang="en-US" sz="4000" dirty="0" smtClean="0">
                <a:solidFill>
                  <a:srgbClr val="178DBB"/>
                </a:solidFill>
                <a:latin typeface="標楷體" pitchFamily="65" charset="-120"/>
                <a:ea typeface="標楷體" pitchFamily="65" charset="-120"/>
              </a:rPr>
              <a:t>職安系碩士班推甄制度</a:t>
            </a:r>
            <a:endParaRPr lang="zh-TW" altLang="en-US" sz="4000" dirty="0"/>
          </a:p>
        </p:txBody>
      </p:sp>
      <p:sp>
        <p:nvSpPr>
          <p:cNvPr id="3" name="內容版面配置區 2"/>
          <p:cNvSpPr>
            <a:spLocks noGrp="1"/>
          </p:cNvSpPr>
          <p:nvPr>
            <p:ph idx="1"/>
          </p:nvPr>
        </p:nvSpPr>
        <p:spPr>
          <a:xfrm>
            <a:off x="1311275" y="1661651"/>
            <a:ext cx="9666698" cy="4469274"/>
          </a:xfrm>
        </p:spPr>
        <p:txBody>
          <a:bodyPr/>
          <a:lstStyle/>
          <a:p>
            <a:r>
              <a:rPr lang="zh-TW" altLang="en-US" sz="2800" b="1" dirty="0" smtClean="0">
                <a:latin typeface="標楷體" panose="03000509000000000000" pitchFamily="65" charset="-120"/>
                <a:ea typeface="標楷體" panose="03000509000000000000" pitchFamily="65" charset="-120"/>
              </a:rPr>
              <a:t>一年半畢業</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四下即可上修碩班所有課程</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如必俢的專題討論等），</a:t>
            </a:r>
            <a:endParaRPr lang="en-US" altLang="zh-TW" sz="2600"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solidFill>
                  <a:srgbClr val="FF0000"/>
                </a:solidFill>
                <a:latin typeface="標楷體" panose="03000509000000000000" pitchFamily="65" charset="-120"/>
                <a:ea typeface="標楷體" panose="03000509000000000000" pitchFamily="65" charset="-120"/>
              </a:rPr>
              <a:t>最多可以免費修習</a:t>
            </a:r>
            <a:r>
              <a:rPr lang="en-US" altLang="zh-TW" sz="2600" dirty="0" smtClean="0">
                <a:solidFill>
                  <a:srgbClr val="FF0000"/>
                </a:solidFill>
                <a:latin typeface="標楷體" panose="03000509000000000000" pitchFamily="65" charset="-120"/>
                <a:ea typeface="標楷體" panose="03000509000000000000" pitchFamily="65" charset="-120"/>
              </a:rPr>
              <a:t>6</a:t>
            </a:r>
            <a:r>
              <a:rPr lang="zh-TW" altLang="en-US" sz="2600" dirty="0" smtClean="0">
                <a:solidFill>
                  <a:srgbClr val="FF0000"/>
                </a:solidFill>
                <a:latin typeface="標楷體" panose="03000509000000000000" pitchFamily="65" charset="-120"/>
                <a:ea typeface="標楷體" panose="03000509000000000000" pitchFamily="65" charset="-120"/>
              </a:rPr>
              <a:t>學分</a:t>
            </a:r>
            <a:endParaRPr lang="en-US" altLang="zh-TW" sz="2600" dirty="0" smtClean="0">
              <a:solidFill>
                <a:srgbClr val="FF0000"/>
              </a:solidFill>
              <a:latin typeface="標楷體" panose="03000509000000000000" pitchFamily="65" charset="-120"/>
              <a:ea typeface="標楷體" panose="03000509000000000000" pitchFamily="65" charset="-120"/>
            </a:endParaRPr>
          </a:p>
          <a:p>
            <a:r>
              <a:rPr lang="zh-TW" altLang="en-US" sz="2800" b="1" dirty="0" smtClean="0">
                <a:latin typeface="標楷體" panose="03000509000000000000" pitchFamily="65" charset="-120"/>
                <a:ea typeface="標楷體" panose="03000509000000000000" pitchFamily="65" charset="-120"/>
              </a:rPr>
              <a:t>及早進入研究室學習</a:t>
            </a:r>
            <a:r>
              <a:rPr lang="en-US" altLang="zh-TW" sz="2800" b="1" dirty="0">
                <a:solidFill>
                  <a:srgbClr val="FF0000"/>
                </a:solidFill>
                <a:latin typeface="標楷體" panose="03000509000000000000" pitchFamily="65" charset="-120"/>
                <a:ea typeface="標楷體" panose="03000509000000000000" pitchFamily="65" charset="-120"/>
              </a:rPr>
              <a:t>(</a:t>
            </a:r>
            <a:r>
              <a:rPr lang="zh-TW" altLang="en-US" sz="2800" b="1" dirty="0">
                <a:solidFill>
                  <a:srgbClr val="FF0000"/>
                </a:solidFill>
                <a:latin typeface="標楷體" panose="03000509000000000000" pitchFamily="65" charset="-120"/>
                <a:ea typeface="標楷體" panose="03000509000000000000" pitchFamily="65" charset="-120"/>
              </a:rPr>
              <a:t>系主任共同擔任指導教授</a:t>
            </a:r>
            <a:r>
              <a:rPr lang="en-US" altLang="zh-TW" sz="2800" b="1" dirty="0" smtClean="0">
                <a:solidFill>
                  <a:srgbClr val="FF0000"/>
                </a:solidFill>
                <a:latin typeface="標楷體" panose="03000509000000000000" pitchFamily="65" charset="-120"/>
                <a:ea typeface="標楷體" panose="03000509000000000000" pitchFamily="65" charset="-120"/>
              </a:rPr>
              <a:t>)</a:t>
            </a:r>
            <a:endParaRPr lang="en-US" altLang="zh-TW" sz="2800" b="1" dirty="0" smtClean="0">
              <a:latin typeface="標楷體" panose="03000509000000000000" pitchFamily="65" charset="-120"/>
              <a:ea typeface="標楷體" panose="03000509000000000000" pitchFamily="65" charset="-120"/>
            </a:endParaRPr>
          </a:p>
          <a:p>
            <a:pPr marL="457200" lvl="1" indent="0">
              <a:buClr>
                <a:srgbClr val="E78712"/>
              </a:buClr>
              <a:buNone/>
            </a:pPr>
            <a:r>
              <a:rPr lang="zh-TW" altLang="en-US" sz="2600" dirty="0">
                <a:latin typeface="標楷體" panose="03000509000000000000" pitchFamily="65" charset="-120"/>
                <a:ea typeface="標楷體" panose="03000509000000000000" pitchFamily="65" charset="-120"/>
              </a:rPr>
              <a:t>四上學期結束前即放榜，四下即可進入</a:t>
            </a:r>
            <a:r>
              <a:rPr lang="zh-TW" altLang="en-US" sz="2600" dirty="0" smtClean="0">
                <a:latin typeface="標楷體" panose="03000509000000000000" pitchFamily="65" charset="-120"/>
                <a:ea typeface="標楷體" panose="03000509000000000000" pitchFamily="65" charset="-120"/>
              </a:rPr>
              <a:t>實驗室</a:t>
            </a:r>
            <a:endParaRPr lang="en-US" altLang="zh-TW" sz="2800" dirty="0" smtClean="0">
              <a:latin typeface="標楷體" panose="03000509000000000000" pitchFamily="65" charset="-120"/>
              <a:ea typeface="標楷體" panose="03000509000000000000" pitchFamily="65" charset="-120"/>
            </a:endParaRPr>
          </a:p>
          <a:p>
            <a:r>
              <a:rPr lang="zh-TW" altLang="en-US" sz="2800" dirty="0"/>
              <a:t> </a:t>
            </a:r>
            <a:r>
              <a:rPr lang="zh-TW" altLang="en-US" sz="2800" b="1" dirty="0">
                <a:latin typeface="標楷體" panose="03000509000000000000" pitchFamily="65" charset="-120"/>
                <a:ea typeface="標楷體" panose="03000509000000000000" pitchFamily="65" charset="-120"/>
              </a:rPr>
              <a:t>研究所</a:t>
            </a:r>
            <a:r>
              <a:rPr lang="zh-TW" altLang="en-US" sz="2800" b="1" dirty="0" smtClean="0">
                <a:latin typeface="標楷體" panose="03000509000000000000" pitchFamily="65" charset="-120"/>
                <a:ea typeface="標楷體" panose="03000509000000000000" pitchFamily="65" charset="-120"/>
              </a:rPr>
              <a:t>甄試或</a:t>
            </a:r>
            <a:r>
              <a:rPr lang="zh-TW" altLang="en-US" sz="2800" b="1" dirty="0">
                <a:latin typeface="標楷體" panose="03000509000000000000" pitchFamily="65" charset="-120"/>
                <a:ea typeface="標楷體" panose="03000509000000000000" pitchFamily="65" charset="-120"/>
              </a:rPr>
              <a:t>入學考試錄取為</a:t>
            </a:r>
            <a:r>
              <a:rPr lang="zh-TW" altLang="en-US" sz="2800" b="1" dirty="0" smtClean="0">
                <a:latin typeface="標楷體" panose="03000509000000000000" pitchFamily="65" charset="-120"/>
                <a:ea typeface="標楷體" panose="03000509000000000000" pitchFamily="65" charset="-120"/>
              </a:rPr>
              <a:t>榜首，</a:t>
            </a:r>
            <a:r>
              <a:rPr lang="zh-TW" altLang="en-US" sz="2800" b="1" dirty="0">
                <a:latin typeface="標楷體" panose="03000509000000000000" pitchFamily="65" charset="-120"/>
                <a:ea typeface="標楷體" panose="03000509000000000000" pitchFamily="65" charset="-120"/>
              </a:rPr>
              <a:t>第一</a:t>
            </a:r>
            <a:r>
              <a:rPr lang="zh-TW" altLang="en-US" sz="2800" b="1" dirty="0" smtClean="0">
                <a:latin typeface="標楷體" panose="03000509000000000000" pitchFamily="65" charset="-120"/>
                <a:ea typeface="標楷體" panose="03000509000000000000" pitchFamily="65" charset="-120"/>
              </a:rPr>
              <a:t>學年學</a:t>
            </a:r>
            <a:r>
              <a:rPr lang="zh-TW" altLang="en-US" sz="2800" b="1" dirty="0">
                <a:latin typeface="標楷體" panose="03000509000000000000" pitchFamily="65" charset="-120"/>
                <a:ea typeface="標楷體" panose="03000509000000000000" pitchFamily="65" charset="-120"/>
              </a:rPr>
              <a:t>雜費</a:t>
            </a:r>
            <a:r>
              <a:rPr lang="zh-TW" altLang="en-US" sz="2800" b="1" dirty="0" smtClean="0">
                <a:latin typeface="標楷體" panose="03000509000000000000" pitchFamily="65" charset="-120"/>
                <a:ea typeface="標楷體" panose="03000509000000000000" pitchFamily="65" charset="-120"/>
              </a:rPr>
              <a:t>減半</a:t>
            </a:r>
            <a:endParaRPr lang="en-US" altLang="zh-TW" sz="2800" b="1" dirty="0" smtClean="0">
              <a:latin typeface="標楷體" panose="03000509000000000000" pitchFamily="65" charset="-120"/>
              <a:ea typeface="標楷體" panose="03000509000000000000" pitchFamily="65" charset="-120"/>
            </a:endParaRPr>
          </a:p>
          <a:p>
            <a:r>
              <a:rPr lang="zh-TW" altLang="en-US" sz="2800" b="1" dirty="0" smtClean="0">
                <a:latin typeface="標楷體" panose="03000509000000000000" pitchFamily="65" charset="-120"/>
                <a:ea typeface="標楷體" panose="03000509000000000000" pitchFamily="65" charset="-120"/>
              </a:rPr>
              <a:t>提前半年就業</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碩二上學期即畢業，節省一學期的學雜</a:t>
            </a:r>
            <a:r>
              <a:rPr lang="zh-TW" altLang="en-US" sz="2600" dirty="0">
                <a:latin typeface="標楷體" panose="03000509000000000000" pitchFamily="65" charset="-120"/>
                <a:ea typeface="標楷體" panose="03000509000000000000" pitchFamily="65" charset="-120"/>
              </a:rPr>
              <a:t>費</a:t>
            </a:r>
          </a:p>
        </p:txBody>
      </p:sp>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13</a:t>
            </a:fld>
            <a:endParaRPr lang="en-US" dirty="0"/>
          </a:p>
        </p:txBody>
      </p:sp>
    </p:spTree>
    <p:extLst>
      <p:ext uri="{BB962C8B-B14F-4D97-AF65-F5344CB8AC3E}">
        <p14:creationId xmlns:p14="http://schemas.microsoft.com/office/powerpoint/2010/main" val="65021710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23013" y="512080"/>
            <a:ext cx="8911687" cy="1280890"/>
          </a:xfrm>
        </p:spPr>
        <p:txBody>
          <a:bodyPr/>
          <a:lstStyle/>
          <a:p>
            <a:r>
              <a:rPr lang="zh-TW" altLang="en-US" sz="4000" dirty="0" smtClean="0">
                <a:solidFill>
                  <a:srgbClr val="178DBB"/>
                </a:solidFill>
                <a:latin typeface="標楷體" pitchFamily="65" charset="-120"/>
                <a:ea typeface="標楷體" pitchFamily="65" charset="-120"/>
              </a:rPr>
              <a:t>推甄制度的優點</a:t>
            </a:r>
            <a:endParaRPr lang="zh-TW" altLang="en-US" sz="4000" dirty="0"/>
          </a:p>
        </p:txBody>
      </p:sp>
      <p:sp>
        <p:nvSpPr>
          <p:cNvPr id="3" name="內容版面配置區 2"/>
          <p:cNvSpPr>
            <a:spLocks noGrp="1"/>
          </p:cNvSpPr>
          <p:nvPr>
            <p:ph idx="1"/>
          </p:nvPr>
        </p:nvSpPr>
        <p:spPr>
          <a:xfrm>
            <a:off x="1590034" y="1430136"/>
            <a:ext cx="8915400" cy="4700789"/>
          </a:xfrm>
        </p:spPr>
        <p:txBody>
          <a:bodyPr/>
          <a:lstStyle/>
          <a:p>
            <a:r>
              <a:rPr lang="zh-TW" altLang="en-US" sz="2800" b="1" dirty="0" smtClean="0">
                <a:latin typeface="標楷體" panose="03000509000000000000" pitchFamily="65" charset="-120"/>
                <a:ea typeface="標楷體" panose="03000509000000000000" pitchFamily="65" charset="-120"/>
              </a:rPr>
              <a:t>省時</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在中醫大以五年半的時間取得學士及碩士學位</a:t>
            </a:r>
            <a:endParaRPr lang="en-US" altLang="zh-TW" sz="2600" dirty="0" smtClean="0">
              <a:latin typeface="標楷體" panose="03000509000000000000" pitchFamily="65" charset="-120"/>
              <a:ea typeface="標楷體" panose="03000509000000000000" pitchFamily="65" charset="-120"/>
            </a:endParaRPr>
          </a:p>
          <a:p>
            <a:r>
              <a:rPr lang="zh-TW" altLang="en-US" sz="2800" b="1" dirty="0" smtClean="0">
                <a:latin typeface="標楷體" panose="03000509000000000000" pitchFamily="65" charset="-120"/>
                <a:ea typeface="標楷體" panose="03000509000000000000" pitchFamily="65" charset="-120"/>
              </a:rPr>
              <a:t>經濟</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提前一學期畢業：省下學雜費</a:t>
            </a:r>
            <a:r>
              <a:rPr lang="en-US" altLang="zh-TW" sz="2600" dirty="0">
                <a:latin typeface="標楷體" panose="03000509000000000000" pitchFamily="65" charset="-120"/>
                <a:ea typeface="標楷體" panose="03000509000000000000" pitchFamily="65" charset="-120"/>
              </a:rPr>
              <a:t>5</a:t>
            </a:r>
            <a:r>
              <a:rPr lang="zh-TW" altLang="en-US" sz="2600" dirty="0" smtClean="0">
                <a:latin typeface="標楷體" panose="03000509000000000000" pitchFamily="65" charset="-120"/>
                <a:ea typeface="標楷體" panose="03000509000000000000" pitchFamily="65" charset="-120"/>
              </a:rPr>
              <a:t>萬元左右</a:t>
            </a:r>
            <a:endParaRPr lang="en-US" altLang="zh-TW" sz="2600"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提前半年就業：假設碩士學歷且有證照月薪</a:t>
            </a:r>
            <a:r>
              <a:rPr lang="en-US" altLang="zh-TW" sz="2600" dirty="0" smtClean="0">
                <a:latin typeface="標楷體" panose="03000509000000000000" pitchFamily="65" charset="-120"/>
                <a:ea typeface="標楷體" panose="03000509000000000000" pitchFamily="65" charset="-120"/>
              </a:rPr>
              <a:t>4</a:t>
            </a:r>
            <a:r>
              <a:rPr lang="zh-TW" altLang="en-US" sz="2600" dirty="0" smtClean="0">
                <a:latin typeface="標楷體" panose="03000509000000000000" pitchFamily="65" charset="-120"/>
                <a:ea typeface="標楷體" panose="03000509000000000000" pitchFamily="65" charset="-120"/>
              </a:rPr>
              <a:t>萬元左右</a:t>
            </a:r>
            <a:endParaRPr lang="en-US" altLang="zh-TW" sz="2600" dirty="0" smtClean="0">
              <a:latin typeface="標楷體" panose="03000509000000000000" pitchFamily="65" charset="-120"/>
              <a:ea typeface="標楷體" panose="03000509000000000000" pitchFamily="65" charset="-120"/>
            </a:endParaRPr>
          </a:p>
          <a:p>
            <a:pPr lvl="2">
              <a:buFont typeface="Wingdings" panose="05000000000000000000" pitchFamily="2" charset="2"/>
              <a:buChar char="ü"/>
            </a:pPr>
            <a:r>
              <a:rPr lang="en-US" altLang="zh-TW" sz="2400" dirty="0" smtClean="0">
                <a:latin typeface="標楷體" panose="03000509000000000000" pitchFamily="65" charset="-120"/>
                <a:ea typeface="標楷體" panose="03000509000000000000" pitchFamily="65" charset="-120"/>
              </a:rPr>
              <a:t>4</a:t>
            </a:r>
            <a:r>
              <a:rPr lang="zh-TW" altLang="en-US" sz="2400" dirty="0" smtClean="0">
                <a:latin typeface="標楷體" panose="03000509000000000000" pitchFamily="65" charset="-120"/>
                <a:ea typeface="標楷體" panose="03000509000000000000" pitchFamily="65" charset="-120"/>
              </a:rPr>
              <a:t>萬</a:t>
            </a:r>
            <a:r>
              <a:rPr lang="en-US" altLang="zh-TW"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月</a:t>
            </a:r>
            <a:r>
              <a:rPr lang="en-US" altLang="zh-TW" sz="2400" dirty="0" smtClean="0">
                <a:latin typeface="標楷體" panose="03000509000000000000" pitchFamily="65" charset="-120"/>
                <a:ea typeface="標楷體" panose="03000509000000000000" pitchFamily="65" charset="-120"/>
              </a:rPr>
              <a:t>*6</a:t>
            </a:r>
            <a:r>
              <a:rPr lang="zh-TW" altLang="en-US" sz="2400" dirty="0" smtClean="0">
                <a:latin typeface="標楷體" panose="03000509000000000000" pitchFamily="65" charset="-120"/>
                <a:ea typeface="標楷體" panose="03000509000000000000" pitchFamily="65" charset="-120"/>
              </a:rPr>
              <a:t>月</a:t>
            </a:r>
            <a:r>
              <a:rPr lang="en-US" altLang="zh-TW" sz="2400" dirty="0" smtClean="0">
                <a:latin typeface="標楷體" panose="03000509000000000000" pitchFamily="65" charset="-120"/>
                <a:ea typeface="標楷體" panose="03000509000000000000" pitchFamily="65" charset="-120"/>
              </a:rPr>
              <a:t>=24</a:t>
            </a:r>
            <a:r>
              <a:rPr lang="zh-TW" altLang="en-US" sz="2400" dirty="0" smtClean="0">
                <a:latin typeface="標楷體" panose="03000509000000000000" pitchFamily="65" charset="-120"/>
                <a:ea typeface="標楷體" panose="03000509000000000000" pitchFamily="65" charset="-120"/>
              </a:rPr>
              <a:t>萬</a:t>
            </a:r>
            <a:endParaRPr lang="en-US" altLang="zh-TW" sz="2400"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職安所推甄二年收支</a:t>
            </a:r>
            <a:r>
              <a:rPr lang="en-US" altLang="zh-TW" sz="2600" dirty="0" smtClean="0">
                <a:latin typeface="標楷體" panose="03000509000000000000" pitchFamily="65" charset="-120"/>
                <a:ea typeface="標楷體" panose="03000509000000000000" pitchFamily="65" charset="-120"/>
              </a:rPr>
              <a:t>:24</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-(5</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*3</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)=9</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收</a:t>
            </a:r>
            <a:r>
              <a:rPr lang="en-US" altLang="zh-TW" sz="2600" dirty="0" smtClean="0">
                <a:latin typeface="標楷體" panose="03000509000000000000" pitchFamily="65" charset="-120"/>
                <a:ea typeface="標楷體" panose="03000509000000000000" pitchFamily="65" charset="-120"/>
              </a:rPr>
              <a:t>)</a:t>
            </a:r>
          </a:p>
          <a:p>
            <a:pPr marL="457200" lvl="1" indent="0">
              <a:buNone/>
            </a:pPr>
            <a:r>
              <a:rPr lang="zh-TW" altLang="en-US" sz="2600" dirty="0" smtClean="0">
                <a:latin typeface="標楷體" panose="03000509000000000000" pitchFamily="65" charset="-120"/>
                <a:ea typeface="標楷體" panose="03000509000000000000" pitchFamily="65" charset="-120"/>
              </a:rPr>
              <a:t>國立科大</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國防大學二年學雜費概算：</a:t>
            </a:r>
            <a:r>
              <a:rPr lang="en-US" altLang="zh-TW" sz="2600" dirty="0" smtClean="0">
                <a:latin typeface="標楷體" panose="03000509000000000000" pitchFamily="65" charset="-120"/>
                <a:ea typeface="標楷體" panose="03000509000000000000" pitchFamily="65" charset="-120"/>
              </a:rPr>
              <a:t>2.5</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*4=10</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支</a:t>
            </a:r>
            <a:r>
              <a:rPr lang="en-US" altLang="zh-TW" sz="2600" dirty="0" smtClean="0">
                <a:latin typeface="標楷體" panose="03000509000000000000" pitchFamily="65" charset="-120"/>
                <a:ea typeface="標楷體" panose="03000509000000000000" pitchFamily="65" charset="-120"/>
              </a:rPr>
              <a:t>)</a:t>
            </a:r>
          </a:p>
          <a:p>
            <a:r>
              <a:rPr lang="zh-TW" altLang="en-US" sz="2800" b="1" dirty="0" smtClean="0">
                <a:latin typeface="標楷體" panose="03000509000000000000" pitchFamily="65" charset="-120"/>
                <a:ea typeface="標楷體" panose="03000509000000000000" pitchFamily="65" charset="-120"/>
              </a:rPr>
              <a:t>環境熟悉、生活機能便利、研究經費</a:t>
            </a:r>
            <a:r>
              <a:rPr lang="en-US" altLang="zh-TW" sz="2800" b="1" dirty="0" smtClean="0">
                <a:latin typeface="標楷體" panose="03000509000000000000" pitchFamily="65" charset="-120"/>
                <a:ea typeface="標楷體" panose="03000509000000000000" pitchFamily="65" charset="-120"/>
              </a:rPr>
              <a:t>/</a:t>
            </a:r>
            <a:r>
              <a:rPr lang="zh-TW" altLang="en-US" sz="2800" b="1" dirty="0" smtClean="0">
                <a:latin typeface="標楷體" panose="03000509000000000000" pitchFamily="65" charset="-120"/>
                <a:ea typeface="標楷體" panose="03000509000000000000" pitchFamily="65" charset="-120"/>
              </a:rPr>
              <a:t>設備充足</a:t>
            </a:r>
            <a:r>
              <a:rPr lang="en-US" altLang="zh-TW"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14</a:t>
            </a:fld>
            <a:endParaRPr lang="en-US" dirty="0"/>
          </a:p>
        </p:txBody>
      </p:sp>
    </p:spTree>
    <p:extLst>
      <p:ext uri="{BB962C8B-B14F-4D97-AF65-F5344CB8AC3E}">
        <p14:creationId xmlns:p14="http://schemas.microsoft.com/office/powerpoint/2010/main" val="175106313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p:cNvSpPr>
            <a:spLocks noGrp="1"/>
          </p:cNvSpPr>
          <p:nvPr>
            <p:ph type="title"/>
          </p:nvPr>
        </p:nvSpPr>
        <p:spPr>
          <a:xfrm>
            <a:off x="2017738" y="512080"/>
            <a:ext cx="8911687" cy="1280890"/>
          </a:xfrm>
        </p:spPr>
        <p:txBody>
          <a:bodyPr/>
          <a:lstStyle/>
          <a:p>
            <a:r>
              <a:rPr lang="zh-TW" altLang="en-US" sz="4000" dirty="0" smtClean="0">
                <a:solidFill>
                  <a:srgbClr val="178DBB"/>
                </a:solidFill>
                <a:latin typeface="標楷體" pitchFamily="65" charset="-120"/>
                <a:ea typeface="標楷體" pitchFamily="65" charset="-120"/>
              </a:rPr>
              <a:t>教師主持研究計畫經費</a:t>
            </a:r>
            <a:endParaRPr lang="zh-TW" altLang="en-US" sz="4000" dirty="0">
              <a:solidFill>
                <a:srgbClr val="0070C0"/>
              </a:solidFill>
            </a:endParaRPr>
          </a:p>
        </p:txBody>
      </p:sp>
      <p:graphicFrame>
        <p:nvGraphicFramePr>
          <p:cNvPr id="8" name="Group 62"/>
          <p:cNvGraphicFramePr>
            <a:graphicFrameLocks noGrp="1"/>
          </p:cNvGraphicFramePr>
          <p:nvPr>
            <p:extLst>
              <p:ext uri="{D42A27DB-BD31-4B8C-83A1-F6EECF244321}">
                <p14:modId xmlns:p14="http://schemas.microsoft.com/office/powerpoint/2010/main" val="2997923197"/>
              </p:ext>
            </p:extLst>
          </p:nvPr>
        </p:nvGraphicFramePr>
        <p:xfrm>
          <a:off x="1606918" y="1368110"/>
          <a:ext cx="9733326" cy="3200400"/>
        </p:xfrm>
        <a:graphic>
          <a:graphicData uri="http://schemas.openxmlformats.org/drawingml/2006/table">
            <a:tbl>
              <a:tblPr/>
              <a:tblGrid>
                <a:gridCol w="1389275">
                  <a:extLst>
                    <a:ext uri="{9D8B030D-6E8A-4147-A177-3AD203B41FA5}">
                      <a16:colId xmlns:a16="http://schemas.microsoft.com/office/drawing/2014/main" val="20000"/>
                    </a:ext>
                  </a:extLst>
                </a:gridCol>
                <a:gridCol w="972661">
                  <a:extLst>
                    <a:ext uri="{9D8B030D-6E8A-4147-A177-3AD203B41FA5}">
                      <a16:colId xmlns:a16="http://schemas.microsoft.com/office/drawing/2014/main" val="20001"/>
                    </a:ext>
                  </a:extLst>
                </a:gridCol>
                <a:gridCol w="1809249">
                  <a:extLst>
                    <a:ext uri="{9D8B030D-6E8A-4147-A177-3AD203B41FA5}">
                      <a16:colId xmlns:a16="http://schemas.microsoft.com/office/drawing/2014/main" val="20002"/>
                    </a:ext>
                  </a:extLst>
                </a:gridCol>
                <a:gridCol w="1184328">
                  <a:extLst>
                    <a:ext uri="{9D8B030D-6E8A-4147-A177-3AD203B41FA5}">
                      <a16:colId xmlns:a16="http://schemas.microsoft.com/office/drawing/2014/main" val="20003"/>
                    </a:ext>
                  </a:extLst>
                </a:gridCol>
                <a:gridCol w="1597582">
                  <a:extLst>
                    <a:ext uri="{9D8B030D-6E8A-4147-A177-3AD203B41FA5}">
                      <a16:colId xmlns:a16="http://schemas.microsoft.com/office/drawing/2014/main" val="20004"/>
                    </a:ext>
                  </a:extLst>
                </a:gridCol>
                <a:gridCol w="1127212">
                  <a:extLst>
                    <a:ext uri="{9D8B030D-6E8A-4147-A177-3AD203B41FA5}">
                      <a16:colId xmlns:a16="http://schemas.microsoft.com/office/drawing/2014/main" val="20005"/>
                    </a:ext>
                  </a:extLst>
                </a:gridCol>
                <a:gridCol w="1653019">
                  <a:extLst>
                    <a:ext uri="{9D8B030D-6E8A-4147-A177-3AD203B41FA5}">
                      <a16:colId xmlns:a16="http://schemas.microsoft.com/office/drawing/2014/main" val="20006"/>
                    </a:ext>
                  </a:extLst>
                </a:gridCol>
              </a:tblGrid>
              <a:tr h="445772">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標楷體" panose="03000509000000000000" pitchFamily="65" charset="-120"/>
                          <a:ea typeface="標楷體" panose="03000509000000000000" pitchFamily="65" charset="-120"/>
                        </a:rPr>
                        <a:t>年度</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標楷體" panose="03000509000000000000" pitchFamily="65" charset="-120"/>
                          <a:ea typeface="標楷體" panose="03000509000000000000" pitchFamily="65" charset="-120"/>
                        </a:rPr>
                        <a:t>政府機關</a:t>
                      </a:r>
                      <a:r>
                        <a:rPr kumimoji="0" lang="en-US" altLang="zh-TW" sz="2400" b="1" i="0" u="none" strike="noStrike" cap="none" normalizeH="0" baseline="0" dirty="0" smtClean="0">
                          <a:ln>
                            <a:noFill/>
                          </a:ln>
                          <a:solidFill>
                            <a:srgbClr val="FFFFFF"/>
                          </a:solidFill>
                          <a:effectLst/>
                          <a:latin typeface="標楷體" panose="03000509000000000000" pitchFamily="65" charset="-120"/>
                          <a:ea typeface="標楷體" panose="03000509000000000000" pitchFamily="65" charset="-120"/>
                        </a:rPr>
                        <a:t>+</a:t>
                      </a:r>
                      <a:r>
                        <a:rPr kumimoji="0" lang="zh-TW" altLang="en-US" sz="2400" b="1" i="0" u="none" strike="noStrike" cap="none" normalizeH="0" baseline="0" dirty="0" smtClean="0">
                          <a:ln>
                            <a:noFill/>
                          </a:ln>
                          <a:solidFill>
                            <a:srgbClr val="FFFFFF"/>
                          </a:solidFill>
                          <a:effectLst/>
                          <a:latin typeface="標楷體" panose="03000509000000000000" pitchFamily="65" charset="-120"/>
                          <a:ea typeface="標楷體" panose="03000509000000000000" pitchFamily="65" charset="-120"/>
                        </a:rPr>
                        <a:t>校內計畫</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hMerge="1">
                  <a:txBody>
                    <a:bodyPr/>
                    <a:lstStyle/>
                    <a:p>
                      <a:endParaRPr lang="zh-TW"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標楷體" panose="03000509000000000000" pitchFamily="65" charset="-120"/>
                          <a:ea typeface="標楷體" panose="03000509000000000000" pitchFamily="65" charset="-120"/>
                        </a:rPr>
                        <a:t>產學合作</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hMerge="1">
                  <a:txBody>
                    <a:bodyPr/>
                    <a:lstStyle/>
                    <a:p>
                      <a:endParaRPr lang="zh-TW"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標楷體" panose="03000509000000000000" pitchFamily="65" charset="-120"/>
                          <a:ea typeface="標楷體" panose="03000509000000000000" pitchFamily="65" charset="-120"/>
                        </a:rPr>
                        <a:t>合計</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hMerge="1">
                  <a:txBody>
                    <a:bodyPr/>
                    <a:lstStyle/>
                    <a:p>
                      <a:endParaRPr lang="zh-TW" altLang="en-US"/>
                    </a:p>
                  </a:txBody>
                  <a:tcPr/>
                </a:tc>
                <a:extLst>
                  <a:ext uri="{0D108BD9-81ED-4DB2-BD59-A6C34878D82A}">
                    <a16:rowId xmlns:a16="http://schemas.microsoft.com/office/drawing/2014/main" val="10000"/>
                  </a:ext>
                </a:extLst>
              </a:tr>
              <a:tr h="371475">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件數</a:t>
                      </a:r>
                    </a:p>
                  </a:txBody>
                  <a:tcPr horzOverflow="overflow">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金額</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件數</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標楷體" panose="03000509000000000000" pitchFamily="65" charset="-120"/>
                          <a:ea typeface="標楷體" panose="03000509000000000000" pitchFamily="65" charset="-120"/>
                        </a:rPr>
                        <a:t>金額</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件數</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金額</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extLst>
                  <a:ext uri="{0D108BD9-81ED-4DB2-BD59-A6C34878D82A}">
                    <a16:rowId xmlns:a16="http://schemas.microsoft.com/office/drawing/2014/main" val="10001"/>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107</a:t>
                      </a:r>
                      <a:r>
                        <a:rPr kumimoji="0" lang="zh-TW" altLang="en-US" sz="2400" b="0" i="0" u="none" strike="noStrike" kern="1200" cap="none" normalizeH="0" baseline="0" dirty="0" smtClean="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年</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algn="ctr"/>
                      <a:r>
                        <a:rPr lang="en-US" altLang="zh-TW" sz="2400" strike="noStrike" dirty="0" smtClean="0">
                          <a:latin typeface="Times New Roman" panose="02020603050405020304" pitchFamily="18" charset="0"/>
                          <a:ea typeface="標楷體" panose="03000509000000000000" pitchFamily="65" charset="-120"/>
                          <a:cs typeface="Times New Roman" panose="02020603050405020304" pitchFamily="18" charset="0"/>
                        </a:rPr>
                        <a:t>20</a:t>
                      </a:r>
                      <a:endParaRPr lang="zh-TW" altLang="en-US" sz="2400" strike="noStrike"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32,520,820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649,500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33,170,320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extLst>
                  <a:ext uri="{0D108BD9-81ED-4DB2-BD59-A6C34878D82A}">
                    <a16:rowId xmlns:a16="http://schemas.microsoft.com/office/drawing/2014/main" val="10004"/>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108</a:t>
                      </a:r>
                      <a:r>
                        <a:rPr kumimoji="0" lang="zh-TW" altLang="en-US" sz="2400" b="0" i="0" u="none" strike="noStrike" kern="1200" cap="none" normalizeH="0" baseline="0" dirty="0" smtClean="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年</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strike="noStrike" dirty="0" smtClean="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400" strike="noStrike"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26,569,800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396,100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26,965,900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extLst>
                  <a:ext uri="{0D108BD9-81ED-4DB2-BD59-A6C34878D82A}">
                    <a16:rowId xmlns:a16="http://schemas.microsoft.com/office/drawing/2014/main" val="10005"/>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109</a:t>
                      </a:r>
                      <a:r>
                        <a:rPr kumimoji="0" lang="zh-TW" altLang="en-US" sz="2400" b="0" i="0" u="none" strike="noStrike" kern="1200" cap="none" normalizeH="0" baseline="0" dirty="0" smtClean="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年</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algn="ctr"/>
                      <a:r>
                        <a:rPr lang="en-US" altLang="zh-TW" sz="2400" strike="noStrike" dirty="0" smtClean="0">
                          <a:latin typeface="Times New Roman" panose="02020603050405020304" pitchFamily="18" charset="0"/>
                          <a:ea typeface="標楷體" panose="03000509000000000000" pitchFamily="65" charset="-120"/>
                          <a:cs typeface="Times New Roman" panose="02020603050405020304" pitchFamily="18" charset="0"/>
                        </a:rPr>
                        <a:t>21</a:t>
                      </a:r>
                      <a:endParaRPr lang="zh-TW" altLang="en-US" sz="2400" strike="noStrike"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32,334,000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1,307,000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26</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33,641,000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extLst>
                  <a:ext uri="{0D108BD9-81ED-4DB2-BD59-A6C34878D82A}">
                    <a16:rowId xmlns:a16="http://schemas.microsoft.com/office/drawing/2014/main" val="3927494384"/>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110</a:t>
                      </a:r>
                      <a:r>
                        <a:rPr kumimoji="0" lang="zh-TW" altLang="en-US" sz="2400" b="0" i="0" u="none" strike="noStrike" kern="1200" cap="none" normalizeH="0" baseline="0" dirty="0" smtClean="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年</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strike="noStrike" dirty="0" smtClean="0">
                          <a:latin typeface="Times New Roman" panose="02020603050405020304" pitchFamily="18" charset="0"/>
                          <a:ea typeface="標楷體" panose="03000509000000000000" pitchFamily="65" charset="-120"/>
                          <a:cs typeface="Times New Roman" panose="02020603050405020304" pitchFamily="18" charset="0"/>
                        </a:rPr>
                        <a:t>21</a:t>
                      </a:r>
                      <a:endParaRPr lang="zh-TW" altLang="en-US" sz="2400" strike="noStrike"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35,337,000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839,220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36,176,220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extLst>
                  <a:ext uri="{0D108BD9-81ED-4DB2-BD59-A6C34878D82A}">
                    <a16:rowId xmlns:a16="http://schemas.microsoft.com/office/drawing/2014/main" val="10006"/>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111</a:t>
                      </a:r>
                      <a:r>
                        <a:rPr kumimoji="0" lang="zh-TW" altLang="en-US" sz="2400" b="0" i="0" u="none" strike="noStrike" kern="1200" cap="none" normalizeH="0" baseline="0" dirty="0" smtClean="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年</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strike="noStrike" dirty="0" smtClean="0">
                          <a:latin typeface="Times New Roman" panose="02020603050405020304" pitchFamily="18" charset="0"/>
                          <a:ea typeface="標楷體" panose="03000509000000000000" pitchFamily="65" charset="-120"/>
                          <a:cs typeface="Times New Roman" panose="02020603050405020304" pitchFamily="18" charset="0"/>
                        </a:rPr>
                        <a:t>19</a:t>
                      </a:r>
                      <a:endParaRPr lang="zh-TW" altLang="en-US" sz="2400" strike="noStrike"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16,516,000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782,780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17,298,780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6D9CC"/>
                    </a:solidFill>
                  </a:tcPr>
                </a:tc>
                <a:extLst>
                  <a:ext uri="{0D108BD9-81ED-4DB2-BD59-A6C34878D82A}">
                    <a16:rowId xmlns:a16="http://schemas.microsoft.com/office/drawing/2014/main" val="1066455075"/>
                  </a:ext>
                </a:extLst>
              </a:tr>
            </a:tbl>
          </a:graphicData>
        </a:graphic>
      </p:graphicFrame>
      <p:pic>
        <p:nvPicPr>
          <p:cNvPr id="10"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118550" y="5290664"/>
            <a:ext cx="3144051" cy="85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2" desc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2704513" y="5307533"/>
            <a:ext cx="848566" cy="848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 name="Picture 31" descr="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4048288" y="5308175"/>
            <a:ext cx="951411" cy="864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3" name="圖片 12"/>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494908" y="5290664"/>
            <a:ext cx="908254" cy="882304"/>
          </a:xfrm>
          <a:prstGeom prst="rect">
            <a:avLst/>
          </a:prstGeom>
        </p:spPr>
      </p:pic>
      <p:sp>
        <p:nvSpPr>
          <p:cNvPr id="2" name="投影片編號版面配置區 1"/>
          <p:cNvSpPr>
            <a:spLocks noGrp="1"/>
          </p:cNvSpPr>
          <p:nvPr>
            <p:ph type="sldNum" sz="quarter" idx="12"/>
          </p:nvPr>
        </p:nvSpPr>
        <p:spPr/>
        <p:txBody>
          <a:bodyPr/>
          <a:lstStyle/>
          <a:p>
            <a:pPr>
              <a:defRPr/>
            </a:pPr>
            <a:fld id="{5800BC90-1A5C-46FB-B17F-43DF00D39C37}" type="slidenum">
              <a:rPr lang="en-US" smtClean="0"/>
              <a:pPr>
                <a:defRPr/>
              </a:pPr>
              <a:t>15</a:t>
            </a:fld>
            <a:endParaRPr lang="en-US" dirty="0"/>
          </a:p>
        </p:txBody>
      </p:sp>
    </p:spTree>
    <p:extLst>
      <p:ext uri="{BB962C8B-B14F-4D97-AF65-F5344CB8AC3E}">
        <p14:creationId xmlns:p14="http://schemas.microsoft.com/office/powerpoint/2010/main" val="34854647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08019" y="329517"/>
            <a:ext cx="8911687" cy="1280890"/>
          </a:xfrm>
        </p:spPr>
        <p:txBody>
          <a:bodyPr/>
          <a:lstStyle/>
          <a:p>
            <a:r>
              <a:rPr lang="zh-TW" altLang="en-US" dirty="0">
                <a:solidFill>
                  <a:srgbClr val="178DBB"/>
                </a:solidFill>
                <a:latin typeface="標楷體" pitchFamily="65" charset="-120"/>
                <a:ea typeface="標楷體" pitchFamily="65" charset="-120"/>
              </a:rPr>
              <a:t>教師</a:t>
            </a:r>
            <a:r>
              <a:rPr lang="en-US" altLang="zh-TW" dirty="0" smtClean="0">
                <a:solidFill>
                  <a:srgbClr val="178DBB"/>
                </a:solidFill>
                <a:latin typeface="標楷體" pitchFamily="65" charset="-120"/>
                <a:ea typeface="標楷體" pitchFamily="65" charset="-120"/>
              </a:rPr>
              <a:t>111</a:t>
            </a:r>
            <a:r>
              <a:rPr lang="zh-TW" altLang="en-US" dirty="0" smtClean="0">
                <a:solidFill>
                  <a:srgbClr val="178DBB"/>
                </a:solidFill>
                <a:latin typeface="標楷體" pitchFamily="65" charset="-120"/>
                <a:ea typeface="標楷體" pitchFamily="65" charset="-120"/>
              </a:rPr>
              <a:t>年研究計畫</a:t>
            </a:r>
            <a:r>
              <a:rPr lang="en-US" altLang="zh-TW" dirty="0" smtClean="0">
                <a:solidFill>
                  <a:srgbClr val="178DBB"/>
                </a:solidFill>
                <a:latin typeface="標楷體" pitchFamily="65" charset="-120"/>
                <a:ea typeface="標楷體" pitchFamily="65" charset="-120"/>
              </a:rPr>
              <a:t>I</a:t>
            </a:r>
            <a:endParaRPr lang="zh-TW" altLang="en-US" dirty="0"/>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1836052843"/>
              </p:ext>
            </p:extLst>
          </p:nvPr>
        </p:nvGraphicFramePr>
        <p:xfrm>
          <a:off x="456866" y="1215599"/>
          <a:ext cx="11413995" cy="3840480"/>
        </p:xfrm>
        <a:graphic>
          <a:graphicData uri="http://schemas.openxmlformats.org/drawingml/2006/table">
            <a:tbl>
              <a:tblPr firstRow="1" bandRow="1">
                <a:tableStyleId>{5C22544A-7EE6-4342-B048-85BDC9FD1C3A}</a:tableStyleId>
              </a:tblPr>
              <a:tblGrid>
                <a:gridCol w="1150278">
                  <a:extLst>
                    <a:ext uri="{9D8B030D-6E8A-4147-A177-3AD203B41FA5}">
                      <a16:colId xmlns:a16="http://schemas.microsoft.com/office/drawing/2014/main" val="20000"/>
                    </a:ext>
                  </a:extLst>
                </a:gridCol>
                <a:gridCol w="1851231">
                  <a:extLst>
                    <a:ext uri="{9D8B030D-6E8A-4147-A177-3AD203B41FA5}">
                      <a16:colId xmlns:a16="http://schemas.microsoft.com/office/drawing/2014/main" val="20001"/>
                    </a:ext>
                  </a:extLst>
                </a:gridCol>
                <a:gridCol w="1401903">
                  <a:extLst>
                    <a:ext uri="{9D8B030D-6E8A-4147-A177-3AD203B41FA5}">
                      <a16:colId xmlns:a16="http://schemas.microsoft.com/office/drawing/2014/main" val="20002"/>
                    </a:ext>
                  </a:extLst>
                </a:gridCol>
                <a:gridCol w="1833257">
                  <a:extLst>
                    <a:ext uri="{9D8B030D-6E8A-4147-A177-3AD203B41FA5}">
                      <a16:colId xmlns:a16="http://schemas.microsoft.com/office/drawing/2014/main" val="20004"/>
                    </a:ext>
                  </a:extLst>
                </a:gridCol>
                <a:gridCol w="1797313">
                  <a:extLst>
                    <a:ext uri="{9D8B030D-6E8A-4147-A177-3AD203B41FA5}">
                      <a16:colId xmlns:a16="http://schemas.microsoft.com/office/drawing/2014/main" val="20005"/>
                    </a:ext>
                  </a:extLst>
                </a:gridCol>
                <a:gridCol w="3380013">
                  <a:extLst>
                    <a:ext uri="{9D8B030D-6E8A-4147-A177-3AD203B41FA5}">
                      <a16:colId xmlns:a16="http://schemas.microsoft.com/office/drawing/2014/main" val="20006"/>
                    </a:ext>
                  </a:extLst>
                </a:gridCol>
              </a:tblGrid>
              <a:tr h="402164">
                <a:tc>
                  <a:txBody>
                    <a:bodyPr/>
                    <a:lstStyle/>
                    <a:p>
                      <a:r>
                        <a:rPr lang="zh-TW" altLang="en-US" sz="2400" dirty="0" smtClean="0">
                          <a:latin typeface="標楷體" panose="03000509000000000000" pitchFamily="65" charset="-120"/>
                          <a:ea typeface="標楷體" panose="03000509000000000000" pitchFamily="65" charset="-120"/>
                        </a:rPr>
                        <a:t>年度</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b="1" dirty="0" smtClean="0">
                          <a:latin typeface="標楷體" panose="03000509000000000000" pitchFamily="65" charset="-120"/>
                          <a:ea typeface="標楷體" panose="03000509000000000000" pitchFamily="65" charset="-120"/>
                        </a:rPr>
                        <a:t>研究類型</a:t>
                      </a:r>
                      <a:endParaRPr lang="zh-TW" altLang="en-US" sz="2400" b="1"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主持人</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研究經費</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計畫期間</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計畫名稱</a:t>
                      </a:r>
                      <a:endParaRPr lang="zh-TW" altLang="en-US" sz="2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570998">
                <a:tc>
                  <a:txBody>
                    <a:bodyPr/>
                    <a:lstStyle/>
                    <a:p>
                      <a:r>
                        <a:rPr lang="en-US" altLang="zh-TW" b="1" dirty="0" smtClean="0"/>
                        <a:t>109</a:t>
                      </a:r>
                      <a:endParaRPr lang="zh-TW" altLang="en-US"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TW" altLang="en-US" b="1" dirty="0" smtClean="0"/>
                        <a:t>個別型</a:t>
                      </a:r>
                      <a:r>
                        <a:rPr lang="en-US" altLang="zh-TW" b="1" dirty="0" smtClean="0"/>
                        <a:t/>
                      </a:r>
                      <a:br>
                        <a:rPr lang="en-US" altLang="zh-TW" b="1" dirty="0" smtClean="0"/>
                      </a:br>
                      <a:r>
                        <a:rPr lang="en-US" altLang="zh-TW" sz="1800" b="1" i="0" kern="1200" dirty="0" smtClean="0">
                          <a:solidFill>
                            <a:schemeClr val="dk1"/>
                          </a:solidFill>
                          <a:effectLst/>
                          <a:latin typeface="+mn-lt"/>
                          <a:ea typeface="+mn-ea"/>
                          <a:cs typeface="+mn-cs"/>
                        </a:rPr>
                        <a:t>(</a:t>
                      </a:r>
                      <a:r>
                        <a:rPr lang="zh-TW" altLang="en-US" sz="1800" b="1" i="0" kern="1200" dirty="0" smtClean="0">
                          <a:solidFill>
                            <a:schemeClr val="dk1"/>
                          </a:solidFill>
                          <a:effectLst/>
                          <a:latin typeface="+mn-lt"/>
                          <a:ea typeface="+mn-ea"/>
                          <a:cs typeface="+mn-cs"/>
                        </a:rPr>
                        <a:t>三年期</a:t>
                      </a:r>
                      <a:r>
                        <a:rPr lang="en-US" altLang="zh-TW" sz="1800" b="1" i="0" kern="1200" dirty="0" smtClean="0">
                          <a:solidFill>
                            <a:schemeClr val="dk1"/>
                          </a:solidFill>
                          <a:effectLst/>
                          <a:latin typeface="+mn-lt"/>
                          <a:ea typeface="+mn-ea"/>
                          <a:cs typeface="+mn-cs"/>
                        </a:rPr>
                        <a:t>)</a:t>
                      </a:r>
                    </a:p>
                  </a:txBody>
                  <a:tcPr/>
                </a:tc>
                <a:tc>
                  <a:txBody>
                    <a:bodyPr/>
                    <a:lstStyle/>
                    <a:p>
                      <a:r>
                        <a:rPr lang="zh-TW" altLang="en-US" b="1" dirty="0" smtClean="0"/>
                        <a:t>羅宜文</a:t>
                      </a:r>
                      <a:endParaRPr lang="zh-TW" altLang="en-US" b="1" dirty="0"/>
                    </a:p>
                  </a:txBody>
                  <a:tcPr/>
                </a:tc>
                <a:tc>
                  <a:txBody>
                    <a:bodyPr/>
                    <a:lstStyle/>
                    <a:p>
                      <a:pPr algn="r"/>
                      <a:r>
                        <a:rPr lang="en-US" altLang="zh-TW" b="1" dirty="0" smtClean="0"/>
                        <a:t>2,971,000</a:t>
                      </a:r>
                      <a:endParaRPr lang="zh-TW" altLang="en-US" b="1" dirty="0"/>
                    </a:p>
                  </a:txBody>
                  <a:tcPr/>
                </a:tc>
                <a:tc>
                  <a:txBody>
                    <a:bodyPr/>
                    <a:lstStyle/>
                    <a:p>
                      <a:r>
                        <a:rPr lang="en-US" altLang="zh-TW" b="1" dirty="0" smtClean="0"/>
                        <a:t>2020.8.1 ~ 2023.7.31 </a:t>
                      </a:r>
                      <a:endParaRPr lang="zh-TW" altLang="en-US" b="1" dirty="0"/>
                    </a:p>
                  </a:txBody>
                  <a:tcPr/>
                </a:tc>
                <a:tc>
                  <a:txBody>
                    <a:bodyPr/>
                    <a:lstStyle/>
                    <a:p>
                      <a:r>
                        <a:rPr lang="zh-TW" altLang="en-US" b="1" dirty="0" smtClean="0"/>
                        <a:t>飛機駕駛艙飛行控制器與肌力之相關研究</a:t>
                      </a:r>
                      <a:r>
                        <a:rPr lang="en-US" altLang="zh-TW" b="1" dirty="0" smtClean="0"/>
                        <a:t>–</a:t>
                      </a:r>
                      <a:r>
                        <a:rPr lang="zh-TW" altLang="en-US" b="1" dirty="0" smtClean="0"/>
                        <a:t>手控搖桿及方向舵踏板 </a:t>
                      </a:r>
                    </a:p>
                  </a:txBody>
                  <a:tcPr/>
                </a:tc>
                <a:extLst>
                  <a:ext uri="{0D108BD9-81ED-4DB2-BD59-A6C34878D82A}">
                    <a16:rowId xmlns:a16="http://schemas.microsoft.com/office/drawing/2014/main" val="1880348366"/>
                  </a:ext>
                </a:extLst>
              </a:tr>
              <a:tr h="570998">
                <a:tc>
                  <a:txBody>
                    <a:bodyPr/>
                    <a:lstStyle/>
                    <a:p>
                      <a:r>
                        <a:rPr lang="en-US" altLang="zh-TW" b="1" dirty="0" smtClean="0"/>
                        <a:t>109</a:t>
                      </a:r>
                      <a:endParaRPr lang="zh-TW" altLang="en-US" b="1" dirty="0"/>
                    </a:p>
                  </a:txBody>
                  <a:tcPr/>
                </a:tc>
                <a:tc>
                  <a:txBody>
                    <a:bodyPr/>
                    <a:lstStyle/>
                    <a:p>
                      <a:r>
                        <a:rPr lang="zh-TW" altLang="en-US" sz="1800" b="1" i="0" kern="1200" dirty="0" smtClean="0">
                          <a:solidFill>
                            <a:schemeClr val="dk1"/>
                          </a:solidFill>
                          <a:effectLst/>
                          <a:latin typeface="+mn-lt"/>
                          <a:ea typeface="+mn-ea"/>
                          <a:cs typeface="+mn-cs"/>
                        </a:rPr>
                        <a:t>個別型</a:t>
                      </a:r>
                      <a:endParaRPr lang="en-US" altLang="zh-TW" sz="1800" b="1" i="0" kern="1200" dirty="0" smtClean="0">
                        <a:solidFill>
                          <a:schemeClr val="dk1"/>
                        </a:solidFill>
                        <a:effectLst/>
                        <a:latin typeface="+mn-lt"/>
                        <a:ea typeface="+mn-ea"/>
                        <a:cs typeface="+mn-cs"/>
                      </a:endParaRPr>
                    </a:p>
                    <a:p>
                      <a:r>
                        <a:rPr lang="en-US" altLang="zh-TW" sz="1800" b="1" i="0" kern="1200" dirty="0" smtClean="0">
                          <a:solidFill>
                            <a:schemeClr val="dk1"/>
                          </a:solidFill>
                          <a:effectLst/>
                          <a:latin typeface="+mn-lt"/>
                          <a:ea typeface="+mn-ea"/>
                          <a:cs typeface="+mn-cs"/>
                        </a:rPr>
                        <a:t>(</a:t>
                      </a:r>
                      <a:r>
                        <a:rPr lang="zh-TW" altLang="en-US" sz="1800" b="1" i="0" kern="1200" dirty="0" smtClean="0">
                          <a:solidFill>
                            <a:schemeClr val="dk1"/>
                          </a:solidFill>
                          <a:effectLst/>
                          <a:latin typeface="+mn-lt"/>
                          <a:ea typeface="+mn-ea"/>
                          <a:cs typeface="+mn-cs"/>
                        </a:rPr>
                        <a:t>三年期</a:t>
                      </a:r>
                      <a:r>
                        <a:rPr lang="en-US" altLang="zh-TW" sz="1800" b="1" i="0" kern="1200" dirty="0" smtClean="0">
                          <a:solidFill>
                            <a:schemeClr val="dk1"/>
                          </a:solidFill>
                          <a:effectLst/>
                          <a:latin typeface="+mn-lt"/>
                          <a:ea typeface="+mn-ea"/>
                          <a:cs typeface="+mn-cs"/>
                        </a:rPr>
                        <a:t>)</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TW" altLang="en-US" sz="1800" b="1" i="0" kern="1200" dirty="0" smtClean="0">
                          <a:solidFill>
                            <a:schemeClr val="dk1"/>
                          </a:solidFill>
                          <a:effectLst/>
                          <a:latin typeface="+mn-lt"/>
                          <a:ea typeface="+mn-ea"/>
                          <a:cs typeface="+mn-cs"/>
                        </a:rPr>
                        <a:t>張大元</a:t>
                      </a:r>
                      <a:endParaRPr lang="zh-TW" altLang="en-US" b="1" dirty="0" smtClean="0"/>
                    </a:p>
                  </a:txBody>
                  <a:tcPr/>
                </a:tc>
                <a:tc>
                  <a:txBody>
                    <a:bodyPr/>
                    <a:lstStyle/>
                    <a:p>
                      <a:pPr algn="r"/>
                      <a:r>
                        <a:rPr lang="en-US" altLang="zh-TW" b="1" dirty="0" smtClean="0"/>
                        <a:t>4,340,000</a:t>
                      </a:r>
                    </a:p>
                  </a:txBody>
                  <a:tcPr/>
                </a:tc>
                <a:tc>
                  <a:txBody>
                    <a:bodyPr/>
                    <a:lstStyle/>
                    <a:p>
                      <a:r>
                        <a:rPr lang="en-US" altLang="zh-TW" b="1" dirty="0" smtClean="0"/>
                        <a:t>2020.8.1 ~ 2023.7.31 </a:t>
                      </a:r>
                      <a:endParaRPr lang="zh-TW" altLang="en-US" b="1" dirty="0"/>
                    </a:p>
                  </a:txBody>
                  <a:tcPr/>
                </a:tc>
                <a:tc>
                  <a:txBody>
                    <a:bodyPr/>
                    <a:lstStyle/>
                    <a:p>
                      <a:r>
                        <a:rPr lang="zh-TW" altLang="en-US" b="1" dirty="0" smtClean="0"/>
                        <a:t>道路交通噪音、空氣污染物及氣溫與精神障礙：以臺灣人體生物資料庫為基礎的研究 </a:t>
                      </a:r>
                    </a:p>
                  </a:txBody>
                  <a:tcPr/>
                </a:tc>
                <a:extLst>
                  <a:ext uri="{0D108BD9-81ED-4DB2-BD59-A6C34878D82A}">
                    <a16:rowId xmlns:a16="http://schemas.microsoft.com/office/drawing/2014/main" val="3895675957"/>
                  </a:ext>
                </a:extLst>
              </a:tr>
              <a:tr h="570998">
                <a:tc>
                  <a:txBody>
                    <a:bodyPr/>
                    <a:lstStyle/>
                    <a:p>
                      <a:r>
                        <a:rPr lang="en-US" altLang="zh-TW" b="1" dirty="0" smtClean="0"/>
                        <a:t>110</a:t>
                      </a:r>
                      <a:endParaRPr lang="zh-TW" altLang="en-US" b="1" dirty="0"/>
                    </a:p>
                  </a:txBody>
                  <a:tcPr/>
                </a:tc>
                <a:tc>
                  <a:txBody>
                    <a:bodyPr/>
                    <a:lstStyle/>
                    <a:p>
                      <a:r>
                        <a:rPr lang="zh-TW" altLang="en-US" sz="1800" b="1" i="0" kern="1200" dirty="0" smtClean="0">
                          <a:solidFill>
                            <a:schemeClr val="dk1"/>
                          </a:solidFill>
                          <a:effectLst/>
                          <a:latin typeface="+mn-lt"/>
                          <a:ea typeface="+mn-ea"/>
                          <a:cs typeface="+mn-cs"/>
                        </a:rPr>
                        <a:t>個別型</a:t>
                      </a:r>
                      <a:endParaRPr lang="en-US" altLang="zh-TW" sz="1800" b="1" i="0" kern="1200" dirty="0" smtClean="0">
                        <a:solidFill>
                          <a:schemeClr val="dk1"/>
                        </a:solidFill>
                        <a:effectLst/>
                        <a:latin typeface="+mn-lt"/>
                        <a:ea typeface="+mn-ea"/>
                        <a:cs typeface="+mn-cs"/>
                      </a:endParaRPr>
                    </a:p>
                    <a:p>
                      <a:r>
                        <a:rPr lang="en-US" altLang="zh-TW" sz="1800" b="1" i="0" kern="1200" dirty="0" smtClean="0">
                          <a:solidFill>
                            <a:schemeClr val="dk1"/>
                          </a:solidFill>
                          <a:effectLst/>
                          <a:latin typeface="+mn-lt"/>
                          <a:ea typeface="+mn-ea"/>
                          <a:cs typeface="+mn-cs"/>
                        </a:rPr>
                        <a:t>(</a:t>
                      </a:r>
                      <a:r>
                        <a:rPr lang="zh-TW" altLang="en-US" sz="1800" b="1" i="0" kern="1200" dirty="0" smtClean="0">
                          <a:solidFill>
                            <a:schemeClr val="dk1"/>
                          </a:solidFill>
                          <a:effectLst/>
                          <a:latin typeface="+mn-lt"/>
                          <a:ea typeface="+mn-ea"/>
                          <a:cs typeface="+mn-cs"/>
                        </a:rPr>
                        <a:t>二年期</a:t>
                      </a:r>
                      <a:r>
                        <a:rPr lang="en-US" altLang="zh-TW" sz="1800" b="1" i="0" kern="1200" dirty="0" smtClean="0">
                          <a:solidFill>
                            <a:schemeClr val="dk1"/>
                          </a:solidFill>
                          <a:effectLst/>
                          <a:latin typeface="+mn-lt"/>
                          <a:ea typeface="+mn-ea"/>
                          <a:cs typeface="+mn-cs"/>
                        </a:rPr>
                        <a:t>)</a:t>
                      </a:r>
                    </a:p>
                    <a:p>
                      <a:endParaRPr lang="zh-TW" altLang="en-US" b="1" dirty="0"/>
                    </a:p>
                  </a:txBody>
                  <a:tcPr/>
                </a:tc>
                <a:tc>
                  <a:txBody>
                    <a:bodyPr/>
                    <a:lstStyle/>
                    <a:p>
                      <a:r>
                        <a:rPr lang="zh-TW" altLang="en-US" b="1" dirty="0" smtClean="0"/>
                        <a:t>楊禮豪</a:t>
                      </a:r>
                      <a:endParaRPr lang="zh-TW" altLang="en-US" b="1" dirty="0"/>
                    </a:p>
                  </a:txBody>
                  <a:tcPr/>
                </a:tc>
                <a:tc>
                  <a:txBody>
                    <a:bodyPr/>
                    <a:lstStyle/>
                    <a:p>
                      <a:pPr algn="r"/>
                      <a:r>
                        <a:rPr lang="en-US" altLang="zh-TW" b="1" dirty="0" smtClean="0"/>
                        <a:t>2,057,000</a:t>
                      </a:r>
                    </a:p>
                    <a:p>
                      <a:pPr algn="r"/>
                      <a:endParaRPr lang="en-US" altLang="zh-TW" b="1" dirty="0" smtClean="0"/>
                    </a:p>
                  </a:txBody>
                  <a:tcPr/>
                </a:tc>
                <a:tc>
                  <a:txBody>
                    <a:bodyPr/>
                    <a:lstStyle/>
                    <a:p>
                      <a:r>
                        <a:rPr lang="en-US" altLang="zh-TW" b="1" dirty="0" smtClean="0"/>
                        <a:t>2022.8.1 ~ 2023.7.31</a:t>
                      </a:r>
                      <a:endParaRPr lang="zh-TW" altLang="en-US" b="1" dirty="0"/>
                    </a:p>
                  </a:txBody>
                  <a:tcPr/>
                </a:tc>
                <a:tc>
                  <a:txBody>
                    <a:bodyPr/>
                    <a:lstStyle/>
                    <a:p>
                      <a:r>
                        <a:rPr lang="zh-TW" altLang="en-US" b="1" dirty="0" smtClean="0"/>
                        <a:t>單一氣膠內部構形與有害金屬價態</a:t>
                      </a:r>
                      <a:r>
                        <a:rPr lang="en-US" altLang="zh-TW" b="1" dirty="0" smtClean="0"/>
                        <a:t>:</a:t>
                      </a:r>
                      <a:r>
                        <a:rPr lang="zh-TW" altLang="en-US" b="1" dirty="0" smtClean="0"/>
                        <a:t>不同污染程度與垂直高度之影響</a:t>
                      </a:r>
                    </a:p>
                  </a:txBody>
                  <a:tcPr/>
                </a:tc>
                <a:extLst>
                  <a:ext uri="{0D108BD9-81ED-4DB2-BD59-A6C34878D82A}">
                    <a16:rowId xmlns:a16="http://schemas.microsoft.com/office/drawing/2014/main" val="2265375797"/>
                  </a:ext>
                </a:extLst>
              </a:tr>
              <a:tr h="570998">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林若婷</a:t>
                      </a:r>
                      <a:endParaRPr lang="zh-TW" altLang="en-US" dirty="0"/>
                    </a:p>
                  </a:txBody>
                  <a:tcPr/>
                </a:tc>
                <a:tc>
                  <a:txBody>
                    <a:bodyPr/>
                    <a:lstStyle/>
                    <a:p>
                      <a:pPr algn="r"/>
                      <a:r>
                        <a:rPr lang="en-US" altLang="zh-TW" dirty="0" smtClean="0"/>
                        <a:t>290,000</a:t>
                      </a:r>
                    </a:p>
                  </a:txBody>
                  <a:tcPr/>
                </a:tc>
                <a:tc>
                  <a:txBody>
                    <a:bodyPr/>
                    <a:lstStyle/>
                    <a:p>
                      <a:r>
                        <a:rPr lang="en-US" altLang="zh-TW" dirty="0" smtClean="0"/>
                        <a:t>2022.8.22 ~ 2023.7.31</a:t>
                      </a:r>
                    </a:p>
                  </a:txBody>
                  <a:tcPr/>
                </a:tc>
                <a:tc>
                  <a:txBody>
                    <a:bodyPr/>
                    <a:lstStyle/>
                    <a:p>
                      <a:r>
                        <a:rPr lang="zh-TW" altLang="en-US" dirty="0" smtClean="0"/>
                        <a:t>量化環境與職業暴露因子對全球癌症疾病負擔之先期研究</a:t>
                      </a:r>
                    </a:p>
                  </a:txBody>
                  <a:tcPr/>
                </a:tc>
                <a:extLst>
                  <a:ext uri="{0D108BD9-81ED-4DB2-BD59-A6C34878D82A}">
                    <a16:rowId xmlns:a16="http://schemas.microsoft.com/office/drawing/2014/main" val="1257140899"/>
                  </a:ext>
                </a:extLst>
              </a:tr>
            </a:tbl>
          </a:graphicData>
        </a:graphic>
      </p:graphicFrame>
      <p:sp>
        <p:nvSpPr>
          <p:cNvPr id="3" name="投影片編號版面配置區 2"/>
          <p:cNvSpPr>
            <a:spLocks noGrp="1"/>
          </p:cNvSpPr>
          <p:nvPr>
            <p:ph type="sldNum" sz="quarter" idx="12"/>
          </p:nvPr>
        </p:nvSpPr>
        <p:spPr/>
        <p:txBody>
          <a:bodyPr/>
          <a:lstStyle/>
          <a:p>
            <a:pPr>
              <a:defRPr/>
            </a:pPr>
            <a:fld id="{5800BC90-1A5C-46FB-B17F-43DF00D39C37}" type="slidenum">
              <a:rPr lang="en-US" smtClean="0"/>
              <a:pPr>
                <a:defRPr/>
              </a:pPr>
              <a:t>16</a:t>
            </a:fld>
            <a:endParaRPr lang="en-US" dirty="0"/>
          </a:p>
        </p:txBody>
      </p:sp>
    </p:spTree>
    <p:extLst>
      <p:ext uri="{BB962C8B-B14F-4D97-AF65-F5344CB8AC3E}">
        <p14:creationId xmlns:p14="http://schemas.microsoft.com/office/powerpoint/2010/main" val="12175804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08019" y="329517"/>
            <a:ext cx="8911687" cy="1280890"/>
          </a:xfrm>
        </p:spPr>
        <p:txBody>
          <a:bodyPr/>
          <a:lstStyle/>
          <a:p>
            <a:r>
              <a:rPr lang="zh-TW" altLang="en-US" dirty="0">
                <a:solidFill>
                  <a:srgbClr val="178DBB"/>
                </a:solidFill>
                <a:latin typeface="標楷體" pitchFamily="65" charset="-120"/>
                <a:ea typeface="標楷體" pitchFamily="65" charset="-120"/>
              </a:rPr>
              <a:t>教師</a:t>
            </a:r>
            <a:r>
              <a:rPr lang="en-US" altLang="zh-TW" dirty="0" smtClean="0">
                <a:solidFill>
                  <a:srgbClr val="178DBB"/>
                </a:solidFill>
                <a:latin typeface="標楷體" pitchFamily="65" charset="-120"/>
                <a:ea typeface="標楷體" pitchFamily="65" charset="-120"/>
              </a:rPr>
              <a:t>111</a:t>
            </a:r>
            <a:r>
              <a:rPr lang="zh-TW" altLang="en-US" dirty="0" smtClean="0">
                <a:solidFill>
                  <a:srgbClr val="178DBB"/>
                </a:solidFill>
                <a:latin typeface="標楷體" pitchFamily="65" charset="-120"/>
                <a:ea typeface="標楷體" pitchFamily="65" charset="-120"/>
              </a:rPr>
              <a:t>年研究計畫</a:t>
            </a:r>
            <a:r>
              <a:rPr lang="en-US" altLang="zh-TW" dirty="0" smtClean="0">
                <a:solidFill>
                  <a:srgbClr val="178DBB"/>
                </a:solidFill>
                <a:latin typeface="標楷體" pitchFamily="65" charset="-120"/>
                <a:ea typeface="標楷體" pitchFamily="65" charset="-120"/>
              </a:rPr>
              <a:t>II</a:t>
            </a:r>
            <a:endParaRPr lang="zh-TW" altLang="en-US" dirty="0"/>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2542312417"/>
              </p:ext>
            </p:extLst>
          </p:nvPr>
        </p:nvGraphicFramePr>
        <p:xfrm>
          <a:off x="456866" y="1215599"/>
          <a:ext cx="11413995" cy="5393235"/>
        </p:xfrm>
        <a:graphic>
          <a:graphicData uri="http://schemas.openxmlformats.org/drawingml/2006/table">
            <a:tbl>
              <a:tblPr firstRow="1" bandRow="1">
                <a:tableStyleId>{5C22544A-7EE6-4342-B048-85BDC9FD1C3A}</a:tableStyleId>
              </a:tblPr>
              <a:tblGrid>
                <a:gridCol w="1150278">
                  <a:extLst>
                    <a:ext uri="{9D8B030D-6E8A-4147-A177-3AD203B41FA5}">
                      <a16:colId xmlns:a16="http://schemas.microsoft.com/office/drawing/2014/main" val="20000"/>
                    </a:ext>
                  </a:extLst>
                </a:gridCol>
                <a:gridCol w="1851231">
                  <a:extLst>
                    <a:ext uri="{9D8B030D-6E8A-4147-A177-3AD203B41FA5}">
                      <a16:colId xmlns:a16="http://schemas.microsoft.com/office/drawing/2014/main" val="20001"/>
                    </a:ext>
                  </a:extLst>
                </a:gridCol>
                <a:gridCol w="1401903">
                  <a:extLst>
                    <a:ext uri="{9D8B030D-6E8A-4147-A177-3AD203B41FA5}">
                      <a16:colId xmlns:a16="http://schemas.microsoft.com/office/drawing/2014/main" val="20002"/>
                    </a:ext>
                  </a:extLst>
                </a:gridCol>
                <a:gridCol w="1833257">
                  <a:extLst>
                    <a:ext uri="{9D8B030D-6E8A-4147-A177-3AD203B41FA5}">
                      <a16:colId xmlns:a16="http://schemas.microsoft.com/office/drawing/2014/main" val="20004"/>
                    </a:ext>
                  </a:extLst>
                </a:gridCol>
                <a:gridCol w="1797313">
                  <a:extLst>
                    <a:ext uri="{9D8B030D-6E8A-4147-A177-3AD203B41FA5}">
                      <a16:colId xmlns:a16="http://schemas.microsoft.com/office/drawing/2014/main" val="20005"/>
                    </a:ext>
                  </a:extLst>
                </a:gridCol>
                <a:gridCol w="3380013">
                  <a:extLst>
                    <a:ext uri="{9D8B030D-6E8A-4147-A177-3AD203B41FA5}">
                      <a16:colId xmlns:a16="http://schemas.microsoft.com/office/drawing/2014/main" val="20006"/>
                    </a:ext>
                  </a:extLst>
                </a:gridCol>
              </a:tblGrid>
              <a:tr h="402164">
                <a:tc>
                  <a:txBody>
                    <a:bodyPr/>
                    <a:lstStyle/>
                    <a:p>
                      <a:r>
                        <a:rPr lang="zh-TW" altLang="en-US" sz="2400" dirty="0" smtClean="0">
                          <a:latin typeface="標楷體" panose="03000509000000000000" pitchFamily="65" charset="-120"/>
                          <a:ea typeface="標楷體" panose="03000509000000000000" pitchFamily="65" charset="-120"/>
                        </a:rPr>
                        <a:t>年度</a:t>
                      </a:r>
                      <a:r>
                        <a:rPr lang="en-US" altLang="zh-TW" sz="2400" dirty="0" err="1" smtClean="0">
                          <a:latin typeface="標楷體" panose="03000509000000000000" pitchFamily="65" charset="-120"/>
                          <a:ea typeface="標楷體" panose="03000509000000000000" pitchFamily="65" charset="-120"/>
                        </a:rPr>
                        <a:t>i</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b="1" dirty="0" smtClean="0">
                          <a:latin typeface="標楷體" panose="03000509000000000000" pitchFamily="65" charset="-120"/>
                          <a:ea typeface="標楷體" panose="03000509000000000000" pitchFamily="65" charset="-120"/>
                        </a:rPr>
                        <a:t>研究類型</a:t>
                      </a:r>
                      <a:endParaRPr lang="zh-TW" altLang="en-US" sz="2400" b="1"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主持人</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研究經費</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計畫期間</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計畫名稱</a:t>
                      </a:r>
                      <a:endParaRPr lang="zh-TW" altLang="en-US" sz="2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張大元</a:t>
                      </a:r>
                      <a:endParaRPr lang="zh-TW" altLang="en-US" dirty="0"/>
                    </a:p>
                  </a:txBody>
                  <a:tcPr/>
                </a:tc>
                <a:tc>
                  <a:txBody>
                    <a:bodyPr/>
                    <a:lstStyle/>
                    <a:p>
                      <a:pPr algn="r"/>
                      <a:r>
                        <a:rPr lang="en-US" altLang="zh-TW" dirty="0" smtClean="0"/>
                        <a:t>290,000</a:t>
                      </a:r>
                    </a:p>
                  </a:txBody>
                  <a:tcPr/>
                </a:tc>
                <a:tc>
                  <a:txBody>
                    <a:bodyPr/>
                    <a:lstStyle/>
                    <a:p>
                      <a:r>
                        <a:rPr lang="en-US" altLang="zh-TW" dirty="0" smtClean="0"/>
                        <a:t>2022.8.22 ~ 2023.7.31</a:t>
                      </a:r>
                    </a:p>
                  </a:txBody>
                  <a:tcPr/>
                </a:tc>
                <a:tc>
                  <a:txBody>
                    <a:bodyPr/>
                    <a:lstStyle/>
                    <a:p>
                      <a:r>
                        <a:rPr lang="zh-TW" altLang="en-US" dirty="0" smtClean="0"/>
                        <a:t>急性甲醛暴露對成人免疫力的影響</a:t>
                      </a:r>
                    </a:p>
                  </a:txBody>
                  <a:tcPr/>
                </a:tc>
                <a:extLst>
                  <a:ext uri="{0D108BD9-81ED-4DB2-BD59-A6C34878D82A}">
                    <a16:rowId xmlns:a16="http://schemas.microsoft.com/office/drawing/2014/main" val="376984233"/>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林若婷</a:t>
                      </a:r>
                      <a:endParaRPr lang="zh-TW" altLang="en-US" dirty="0"/>
                    </a:p>
                  </a:txBody>
                  <a:tcPr/>
                </a:tc>
                <a:tc>
                  <a:txBody>
                    <a:bodyPr/>
                    <a:lstStyle/>
                    <a:p>
                      <a:pPr algn="r"/>
                      <a:r>
                        <a:rPr lang="en-US" altLang="zh-TW" dirty="0" smtClean="0"/>
                        <a:t>500,000</a:t>
                      </a:r>
                    </a:p>
                  </a:txBody>
                  <a:tcPr/>
                </a:tc>
                <a:tc>
                  <a:txBody>
                    <a:bodyPr/>
                    <a:lstStyle/>
                    <a:p>
                      <a:r>
                        <a:rPr lang="en-US" altLang="zh-TW" dirty="0" smtClean="0"/>
                        <a:t>2022.8.1 ~ 2023.7.31</a:t>
                      </a:r>
                    </a:p>
                  </a:txBody>
                  <a:tcPr/>
                </a:tc>
                <a:tc>
                  <a:txBody>
                    <a:bodyPr/>
                    <a:lstStyle/>
                    <a:p>
                      <a:r>
                        <a:rPr lang="zh-TW" altLang="en-US" dirty="0" smtClean="0"/>
                        <a:t>兒童健康偵測模型之研發平台（</a:t>
                      </a:r>
                      <a:r>
                        <a:rPr lang="en-US" altLang="zh-TW" dirty="0" smtClean="0"/>
                        <a:t>II</a:t>
                      </a:r>
                      <a:r>
                        <a:rPr lang="zh-TW" altLang="en-US" dirty="0" smtClean="0"/>
                        <a:t>）</a:t>
                      </a:r>
                    </a:p>
                  </a:txBody>
                  <a:tcPr/>
                </a:tc>
                <a:extLst>
                  <a:ext uri="{0D108BD9-81ED-4DB2-BD59-A6C34878D82A}">
                    <a16:rowId xmlns:a16="http://schemas.microsoft.com/office/drawing/2014/main" val="4011756850"/>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袁明豪</a:t>
                      </a:r>
                      <a:endParaRPr lang="zh-TW" altLang="en-US" dirty="0"/>
                    </a:p>
                  </a:txBody>
                  <a:tcPr/>
                </a:tc>
                <a:tc>
                  <a:txBody>
                    <a:bodyPr/>
                    <a:lstStyle/>
                    <a:p>
                      <a:pPr algn="r"/>
                      <a:r>
                        <a:rPr lang="en-US" altLang="zh-TW" dirty="0" smtClean="0"/>
                        <a:t>265,000</a:t>
                      </a:r>
                    </a:p>
                  </a:txBody>
                  <a:tcPr/>
                </a:tc>
                <a:tc>
                  <a:txBody>
                    <a:bodyPr/>
                    <a:lstStyle/>
                    <a:p>
                      <a:r>
                        <a:rPr lang="en-US" altLang="zh-TW" dirty="0" smtClean="0"/>
                        <a:t>2022.8.22 ~ 2023.7.31</a:t>
                      </a:r>
                    </a:p>
                  </a:txBody>
                  <a:tcPr/>
                </a:tc>
                <a:tc>
                  <a:txBody>
                    <a:bodyPr/>
                    <a:lstStyle/>
                    <a:p>
                      <a:r>
                        <a:rPr lang="zh-TW" altLang="en-US" dirty="0" smtClean="0"/>
                        <a:t>咖啡烘焙業之油煙控制設備組合實場評估研究</a:t>
                      </a:r>
                    </a:p>
                  </a:txBody>
                  <a:tcPr/>
                </a:tc>
                <a:extLst>
                  <a:ext uri="{0D108BD9-81ED-4DB2-BD59-A6C34878D82A}">
                    <a16:rowId xmlns:a16="http://schemas.microsoft.com/office/drawing/2014/main" val="2332096885"/>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黃彬芳</a:t>
                      </a:r>
                      <a:endParaRPr lang="zh-TW" altLang="en-US" dirty="0"/>
                    </a:p>
                  </a:txBody>
                  <a:tcPr/>
                </a:tc>
                <a:tc>
                  <a:txBody>
                    <a:bodyPr/>
                    <a:lstStyle/>
                    <a:p>
                      <a:pPr algn="r"/>
                      <a:r>
                        <a:rPr lang="en-US" altLang="zh-TW" dirty="0" smtClean="0"/>
                        <a:t>290,000</a:t>
                      </a:r>
                    </a:p>
                  </a:txBody>
                  <a:tcPr/>
                </a:tc>
                <a:tc>
                  <a:txBody>
                    <a:bodyPr/>
                    <a:lstStyle/>
                    <a:p>
                      <a:r>
                        <a:rPr lang="en-US" altLang="zh-TW" dirty="0" smtClean="0"/>
                        <a:t>2022.8.22 ~ 2023.7.31</a:t>
                      </a:r>
                    </a:p>
                    <a:p>
                      <a:endParaRPr lang="zh-TW" altLang="en-US" dirty="0"/>
                    </a:p>
                  </a:txBody>
                  <a:tcPr/>
                </a:tc>
                <a:tc>
                  <a:txBody>
                    <a:bodyPr/>
                    <a:lstStyle/>
                    <a:p>
                      <a:r>
                        <a:rPr lang="zh-TW" altLang="en-US" dirty="0" smtClean="0"/>
                        <a:t>臺灣小兒氣喘與</a:t>
                      </a:r>
                      <a:r>
                        <a:rPr lang="en-US" altLang="zh-TW" dirty="0" smtClean="0"/>
                        <a:t>PM2.5</a:t>
                      </a:r>
                      <a:r>
                        <a:rPr lang="zh-TW" altLang="en-US" dirty="0" smtClean="0"/>
                        <a:t>成分之相關研究</a:t>
                      </a:r>
                      <a:r>
                        <a:rPr lang="en-US" altLang="zh-TW" dirty="0" smtClean="0"/>
                        <a:t>—</a:t>
                      </a:r>
                      <a:r>
                        <a:rPr lang="zh-TW" altLang="en-US" dirty="0" smtClean="0"/>
                        <a:t>時間分層病例交叉設計</a:t>
                      </a:r>
                    </a:p>
                  </a:txBody>
                  <a:tcPr/>
                </a:tc>
                <a:extLst>
                  <a:ext uri="{0D108BD9-81ED-4DB2-BD59-A6C34878D82A}">
                    <a16:rowId xmlns:a16="http://schemas.microsoft.com/office/drawing/2014/main" val="2044924694"/>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陳振菶</a:t>
                      </a:r>
                      <a:endParaRPr lang="zh-TW" altLang="en-US" dirty="0"/>
                    </a:p>
                  </a:txBody>
                  <a:tcPr/>
                </a:tc>
                <a:tc>
                  <a:txBody>
                    <a:bodyPr/>
                    <a:lstStyle/>
                    <a:p>
                      <a:pPr algn="r"/>
                      <a:r>
                        <a:rPr lang="en-US" altLang="zh-TW" dirty="0" smtClean="0"/>
                        <a:t>1,400,000</a:t>
                      </a:r>
                    </a:p>
                  </a:txBody>
                  <a:tcPr/>
                </a:tc>
                <a:tc>
                  <a:txBody>
                    <a:bodyPr/>
                    <a:lstStyle/>
                    <a:p>
                      <a:r>
                        <a:rPr lang="en-US" altLang="zh-TW" dirty="0" smtClean="0"/>
                        <a:t>2022.10.18 ~ 2023.7.31</a:t>
                      </a:r>
                    </a:p>
                  </a:txBody>
                  <a:tcPr/>
                </a:tc>
                <a:tc>
                  <a:txBody>
                    <a:bodyPr/>
                    <a:lstStyle/>
                    <a:p>
                      <a:r>
                        <a:rPr lang="en-US" altLang="zh-TW" dirty="0" smtClean="0"/>
                        <a:t>111-112</a:t>
                      </a:r>
                      <a:r>
                        <a:rPr lang="zh-TW" altLang="en-US" dirty="0" smtClean="0"/>
                        <a:t>年度高氣溫戶外作業熱危害預防推動計畫</a:t>
                      </a:r>
                      <a:endParaRPr lang="zh-TW" altLang="en-US" dirty="0"/>
                    </a:p>
                  </a:txBody>
                  <a:tcPr/>
                </a:tc>
                <a:extLst>
                  <a:ext uri="{0D108BD9-81ED-4DB2-BD59-A6C34878D82A}">
                    <a16:rowId xmlns:a16="http://schemas.microsoft.com/office/drawing/2014/main" val="2712683534"/>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楊禮豪</a:t>
                      </a:r>
                      <a:endParaRPr lang="zh-TW" altLang="en-US" dirty="0"/>
                    </a:p>
                  </a:txBody>
                  <a:tcPr/>
                </a:tc>
                <a:tc>
                  <a:txBody>
                    <a:bodyPr/>
                    <a:lstStyle/>
                    <a:p>
                      <a:pPr algn="r"/>
                      <a:r>
                        <a:rPr lang="en-US" altLang="zh-TW" dirty="0" smtClean="0"/>
                        <a:t>1,000,000</a:t>
                      </a:r>
                    </a:p>
                  </a:txBody>
                  <a:tcPr/>
                </a:tc>
                <a:tc>
                  <a:txBody>
                    <a:bodyPr/>
                    <a:lstStyle/>
                    <a:p>
                      <a:r>
                        <a:rPr lang="en-US" altLang="zh-TW" dirty="0" smtClean="0"/>
                        <a:t>2022.2.21 ~ 2022.12.31</a:t>
                      </a:r>
                      <a:endParaRPr lang="en-US" altLang="zh-TW" dirty="0"/>
                    </a:p>
                  </a:txBody>
                  <a:tcPr/>
                </a:tc>
                <a:tc>
                  <a:txBody>
                    <a:bodyPr/>
                    <a:lstStyle/>
                    <a:p>
                      <a:r>
                        <a:rPr lang="zh-TW" altLang="en-US" dirty="0" smtClean="0"/>
                        <a:t>高時間解析度受體模式於</a:t>
                      </a:r>
                      <a:r>
                        <a:rPr lang="en-US" altLang="zh-TW" dirty="0" smtClean="0"/>
                        <a:t>PM2.5</a:t>
                      </a:r>
                      <a:r>
                        <a:rPr lang="zh-TW" altLang="en-US" dirty="0" smtClean="0"/>
                        <a:t>防制策略之指引與應用</a:t>
                      </a:r>
                      <a:endParaRPr lang="zh-TW" altLang="en-US" dirty="0"/>
                    </a:p>
                  </a:txBody>
                  <a:tcPr/>
                </a:tc>
                <a:extLst>
                  <a:ext uri="{0D108BD9-81ED-4DB2-BD59-A6C34878D82A}">
                    <a16:rowId xmlns:a16="http://schemas.microsoft.com/office/drawing/2014/main" val="2794972318"/>
                  </a:ext>
                </a:extLst>
              </a:tr>
            </a:tbl>
          </a:graphicData>
        </a:graphic>
      </p:graphicFrame>
      <p:sp>
        <p:nvSpPr>
          <p:cNvPr id="3" name="投影片編號版面配置區 2"/>
          <p:cNvSpPr>
            <a:spLocks noGrp="1"/>
          </p:cNvSpPr>
          <p:nvPr>
            <p:ph type="sldNum" sz="quarter" idx="12"/>
          </p:nvPr>
        </p:nvSpPr>
        <p:spPr/>
        <p:txBody>
          <a:bodyPr/>
          <a:lstStyle/>
          <a:p>
            <a:pPr>
              <a:defRPr/>
            </a:pPr>
            <a:fld id="{5800BC90-1A5C-46FB-B17F-43DF00D39C37}" type="slidenum">
              <a:rPr lang="en-US" smtClean="0"/>
              <a:pPr>
                <a:defRPr/>
              </a:pPr>
              <a:t>17</a:t>
            </a:fld>
            <a:endParaRPr lang="en-US" dirty="0"/>
          </a:p>
        </p:txBody>
      </p:sp>
    </p:spTree>
    <p:extLst>
      <p:ext uri="{BB962C8B-B14F-4D97-AF65-F5344CB8AC3E}">
        <p14:creationId xmlns:p14="http://schemas.microsoft.com/office/powerpoint/2010/main" val="24644037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08019" y="329517"/>
            <a:ext cx="8911687" cy="1280890"/>
          </a:xfrm>
        </p:spPr>
        <p:txBody>
          <a:bodyPr/>
          <a:lstStyle/>
          <a:p>
            <a:r>
              <a:rPr lang="zh-TW" altLang="en-US" dirty="0">
                <a:solidFill>
                  <a:srgbClr val="178DBB"/>
                </a:solidFill>
                <a:latin typeface="標楷體" pitchFamily="65" charset="-120"/>
                <a:ea typeface="標楷體" pitchFamily="65" charset="-120"/>
              </a:rPr>
              <a:t>教師</a:t>
            </a:r>
            <a:r>
              <a:rPr lang="en-US" altLang="zh-TW" dirty="0" smtClean="0">
                <a:solidFill>
                  <a:srgbClr val="178DBB"/>
                </a:solidFill>
                <a:latin typeface="標楷體" pitchFamily="65" charset="-120"/>
                <a:ea typeface="標楷體" pitchFamily="65" charset="-120"/>
              </a:rPr>
              <a:t>111</a:t>
            </a:r>
            <a:r>
              <a:rPr lang="zh-TW" altLang="en-US" dirty="0" smtClean="0">
                <a:solidFill>
                  <a:srgbClr val="178DBB"/>
                </a:solidFill>
                <a:latin typeface="標楷體" pitchFamily="65" charset="-120"/>
                <a:ea typeface="標楷體" pitchFamily="65" charset="-120"/>
              </a:rPr>
              <a:t>年研究計畫</a:t>
            </a:r>
            <a:r>
              <a:rPr lang="en-US" altLang="zh-TW" dirty="0" smtClean="0">
                <a:solidFill>
                  <a:srgbClr val="178DBB"/>
                </a:solidFill>
                <a:latin typeface="標楷體" pitchFamily="65" charset="-120"/>
                <a:ea typeface="標楷體" pitchFamily="65" charset="-120"/>
              </a:rPr>
              <a:t>III</a:t>
            </a:r>
            <a:endParaRPr lang="zh-TW" altLang="en-US" dirty="0"/>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387131901"/>
              </p:ext>
            </p:extLst>
          </p:nvPr>
        </p:nvGraphicFramePr>
        <p:xfrm>
          <a:off x="456866" y="1215599"/>
          <a:ext cx="11413995" cy="5467767"/>
        </p:xfrm>
        <a:graphic>
          <a:graphicData uri="http://schemas.openxmlformats.org/drawingml/2006/table">
            <a:tbl>
              <a:tblPr firstRow="1" bandRow="1">
                <a:tableStyleId>{5C22544A-7EE6-4342-B048-85BDC9FD1C3A}</a:tableStyleId>
              </a:tblPr>
              <a:tblGrid>
                <a:gridCol w="1150278">
                  <a:extLst>
                    <a:ext uri="{9D8B030D-6E8A-4147-A177-3AD203B41FA5}">
                      <a16:colId xmlns:a16="http://schemas.microsoft.com/office/drawing/2014/main" val="20000"/>
                    </a:ext>
                  </a:extLst>
                </a:gridCol>
                <a:gridCol w="1851231">
                  <a:extLst>
                    <a:ext uri="{9D8B030D-6E8A-4147-A177-3AD203B41FA5}">
                      <a16:colId xmlns:a16="http://schemas.microsoft.com/office/drawing/2014/main" val="20001"/>
                    </a:ext>
                  </a:extLst>
                </a:gridCol>
                <a:gridCol w="1401903">
                  <a:extLst>
                    <a:ext uri="{9D8B030D-6E8A-4147-A177-3AD203B41FA5}">
                      <a16:colId xmlns:a16="http://schemas.microsoft.com/office/drawing/2014/main" val="20002"/>
                    </a:ext>
                  </a:extLst>
                </a:gridCol>
                <a:gridCol w="1833257">
                  <a:extLst>
                    <a:ext uri="{9D8B030D-6E8A-4147-A177-3AD203B41FA5}">
                      <a16:colId xmlns:a16="http://schemas.microsoft.com/office/drawing/2014/main" val="20004"/>
                    </a:ext>
                  </a:extLst>
                </a:gridCol>
                <a:gridCol w="1797313">
                  <a:extLst>
                    <a:ext uri="{9D8B030D-6E8A-4147-A177-3AD203B41FA5}">
                      <a16:colId xmlns:a16="http://schemas.microsoft.com/office/drawing/2014/main" val="20005"/>
                    </a:ext>
                  </a:extLst>
                </a:gridCol>
                <a:gridCol w="3380013">
                  <a:extLst>
                    <a:ext uri="{9D8B030D-6E8A-4147-A177-3AD203B41FA5}">
                      <a16:colId xmlns:a16="http://schemas.microsoft.com/office/drawing/2014/main" val="20006"/>
                    </a:ext>
                  </a:extLst>
                </a:gridCol>
              </a:tblGrid>
              <a:tr h="402164">
                <a:tc>
                  <a:txBody>
                    <a:bodyPr/>
                    <a:lstStyle/>
                    <a:p>
                      <a:r>
                        <a:rPr lang="zh-TW" altLang="en-US" sz="2400" dirty="0" smtClean="0">
                          <a:latin typeface="標楷體" panose="03000509000000000000" pitchFamily="65" charset="-120"/>
                          <a:ea typeface="標楷體" panose="03000509000000000000" pitchFamily="65" charset="-120"/>
                        </a:rPr>
                        <a:t>年度</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b="1" dirty="0" smtClean="0">
                          <a:latin typeface="標楷體" panose="03000509000000000000" pitchFamily="65" charset="-120"/>
                          <a:ea typeface="標楷體" panose="03000509000000000000" pitchFamily="65" charset="-120"/>
                        </a:rPr>
                        <a:t>研究類型</a:t>
                      </a:r>
                      <a:endParaRPr lang="zh-TW" altLang="en-US" sz="2400" b="1"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主持人</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研究經費</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計畫期間</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計畫名稱</a:t>
                      </a:r>
                      <a:endParaRPr lang="zh-TW" altLang="en-US" sz="2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804327">
                <a:tc>
                  <a:txBody>
                    <a:bodyPr/>
                    <a:lstStyle/>
                    <a:p>
                      <a:r>
                        <a:rPr lang="en-US" altLang="zh-TW" b="1" dirty="0" smtClean="0"/>
                        <a:t>111</a:t>
                      </a:r>
                      <a:endParaRPr lang="zh-TW" altLang="en-US" b="1" dirty="0"/>
                    </a:p>
                  </a:txBody>
                  <a:tcPr/>
                </a:tc>
                <a:tc>
                  <a:txBody>
                    <a:bodyPr/>
                    <a:lstStyle/>
                    <a:p>
                      <a:r>
                        <a:rPr lang="zh-TW" altLang="en-US" sz="1800" b="1" i="0" kern="1200" dirty="0" smtClean="0">
                          <a:solidFill>
                            <a:schemeClr val="dk1"/>
                          </a:solidFill>
                          <a:effectLst/>
                          <a:latin typeface="+mn-lt"/>
                          <a:ea typeface="+mn-ea"/>
                          <a:cs typeface="+mn-cs"/>
                        </a:rPr>
                        <a:t>個別型</a:t>
                      </a:r>
                      <a:endParaRPr lang="en-US" altLang="zh-TW" sz="1800" b="1" i="0" kern="1200" dirty="0" smtClean="0">
                        <a:solidFill>
                          <a:schemeClr val="dk1"/>
                        </a:solidFill>
                        <a:effectLst/>
                        <a:latin typeface="+mn-lt"/>
                        <a:ea typeface="+mn-ea"/>
                        <a:cs typeface="+mn-cs"/>
                      </a:endParaRPr>
                    </a:p>
                    <a:p>
                      <a:r>
                        <a:rPr lang="en-US" altLang="zh-TW" sz="1800" b="1" i="0" kern="1200" dirty="0" smtClean="0">
                          <a:solidFill>
                            <a:schemeClr val="dk1"/>
                          </a:solidFill>
                          <a:effectLst/>
                          <a:latin typeface="+mn-lt"/>
                          <a:ea typeface="+mn-ea"/>
                          <a:cs typeface="+mn-cs"/>
                        </a:rPr>
                        <a:t>(</a:t>
                      </a:r>
                      <a:r>
                        <a:rPr lang="zh-TW" altLang="en-US" sz="1800" b="1" i="0" kern="1200" dirty="0" smtClean="0">
                          <a:solidFill>
                            <a:schemeClr val="dk1"/>
                          </a:solidFill>
                          <a:effectLst/>
                          <a:latin typeface="+mn-lt"/>
                          <a:ea typeface="+mn-ea"/>
                          <a:cs typeface="+mn-cs"/>
                        </a:rPr>
                        <a:t>三年期</a:t>
                      </a:r>
                      <a:r>
                        <a:rPr lang="en-US" altLang="zh-TW" sz="1800" b="1" i="0" kern="1200" dirty="0" smtClean="0">
                          <a:solidFill>
                            <a:schemeClr val="dk1"/>
                          </a:solidFill>
                          <a:effectLst/>
                          <a:latin typeface="+mn-lt"/>
                          <a:ea typeface="+mn-ea"/>
                          <a:cs typeface="+mn-cs"/>
                        </a:rPr>
                        <a:t>)</a:t>
                      </a:r>
                      <a:endParaRPr lang="en-US" altLang="zh-TW" sz="1800" b="1" i="0" kern="1200" dirty="0" smtClean="0">
                        <a:solidFill>
                          <a:schemeClr val="dk1"/>
                        </a:solidFill>
                        <a:effectLst/>
                        <a:latin typeface="+mn-lt"/>
                        <a:ea typeface="+mn-ea"/>
                        <a:cs typeface="+mn-cs"/>
                      </a:endParaRPr>
                    </a:p>
                  </a:txBody>
                  <a:tcPr/>
                </a:tc>
                <a:tc>
                  <a:txBody>
                    <a:bodyPr/>
                    <a:lstStyle/>
                    <a:p>
                      <a:r>
                        <a:rPr lang="zh-TW" altLang="en-US" b="1" dirty="0" smtClean="0"/>
                        <a:t>張大元</a:t>
                      </a:r>
                      <a:endParaRPr lang="zh-TW" altLang="en-US" b="1" dirty="0"/>
                    </a:p>
                  </a:txBody>
                  <a:tcPr/>
                </a:tc>
                <a:tc>
                  <a:txBody>
                    <a:bodyPr/>
                    <a:lstStyle/>
                    <a:p>
                      <a:pPr algn="r"/>
                      <a:r>
                        <a:rPr lang="en-US" altLang="zh-TW" b="1" dirty="0" smtClean="0"/>
                        <a:t>4,023,000</a:t>
                      </a:r>
                      <a:endParaRPr lang="en-US" altLang="zh-TW" b="1" dirty="0" smtClean="0"/>
                    </a:p>
                  </a:txBody>
                  <a:tcPr/>
                </a:tc>
                <a:tc>
                  <a:txBody>
                    <a:bodyPr/>
                    <a:lstStyle/>
                    <a:p>
                      <a:r>
                        <a:rPr lang="en-US" altLang="zh-TW" b="1" dirty="0" smtClean="0"/>
                        <a:t>2022.8.1 ~ </a:t>
                      </a:r>
                      <a:r>
                        <a:rPr lang="en-US" altLang="zh-TW" b="1" dirty="0" smtClean="0"/>
                        <a:t>2025.7.31</a:t>
                      </a:r>
                      <a:endParaRPr lang="en-US" altLang="zh-TW" b="1" dirty="0" smtClean="0"/>
                    </a:p>
                  </a:txBody>
                  <a:tcPr/>
                </a:tc>
                <a:tc>
                  <a:txBody>
                    <a:bodyPr/>
                    <a:lstStyle/>
                    <a:p>
                      <a:r>
                        <a:rPr lang="zh-TW" altLang="en-US" b="1" dirty="0" smtClean="0"/>
                        <a:t>作業環境可呼吸性粉塵與噪音暴露之微型感測器混合模組的開發與效度評估</a:t>
                      </a:r>
                    </a:p>
                  </a:txBody>
                  <a:tcPr/>
                </a:tc>
                <a:extLst>
                  <a:ext uri="{0D108BD9-81ED-4DB2-BD59-A6C34878D82A}">
                    <a16:rowId xmlns:a16="http://schemas.microsoft.com/office/drawing/2014/main" val="376984233"/>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袁明豪</a:t>
                      </a:r>
                      <a:endParaRPr lang="zh-TW" altLang="en-US" dirty="0"/>
                    </a:p>
                  </a:txBody>
                  <a:tcPr/>
                </a:tc>
                <a:tc>
                  <a:txBody>
                    <a:bodyPr/>
                    <a:lstStyle/>
                    <a:p>
                      <a:pPr algn="r"/>
                      <a:r>
                        <a:rPr lang="en-US" altLang="zh-TW" dirty="0" smtClean="0"/>
                        <a:t>862,000</a:t>
                      </a:r>
                    </a:p>
                  </a:txBody>
                  <a:tcPr/>
                </a:tc>
                <a:tc>
                  <a:txBody>
                    <a:bodyPr/>
                    <a:lstStyle/>
                    <a:p>
                      <a:r>
                        <a:rPr lang="en-US" altLang="zh-TW" dirty="0" smtClean="0"/>
                        <a:t>2022.8.1 ~ 2023.7.31</a:t>
                      </a:r>
                    </a:p>
                    <a:p>
                      <a:endParaRPr lang="zh-TW" altLang="en-US" dirty="0"/>
                    </a:p>
                  </a:txBody>
                  <a:tcPr/>
                </a:tc>
                <a:tc>
                  <a:txBody>
                    <a:bodyPr/>
                    <a:lstStyle/>
                    <a:p>
                      <a:r>
                        <a:rPr lang="zh-TW" altLang="en-US" dirty="0" smtClean="0"/>
                        <a:t>咖啡烘焙業異味污染物之油煙控制設備組合與圖形識別研究：實場削減效能、異味指紋與機器學習</a:t>
                      </a:r>
                      <a:endParaRPr lang="zh-TW" altLang="en-US" dirty="0"/>
                    </a:p>
                  </a:txBody>
                  <a:tcPr/>
                </a:tc>
                <a:extLst>
                  <a:ext uri="{0D108BD9-81ED-4DB2-BD59-A6C34878D82A}">
                    <a16:rowId xmlns:a16="http://schemas.microsoft.com/office/drawing/2014/main" val="4011756850"/>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趙克平</a:t>
                      </a:r>
                      <a:endParaRPr lang="zh-TW" altLang="en-US" dirty="0"/>
                    </a:p>
                  </a:txBody>
                  <a:tcPr/>
                </a:tc>
                <a:tc>
                  <a:txBody>
                    <a:bodyPr/>
                    <a:lstStyle/>
                    <a:p>
                      <a:pPr algn="r"/>
                      <a:r>
                        <a:rPr lang="en-US" altLang="zh-TW" dirty="0" smtClean="0"/>
                        <a:t>636,000</a:t>
                      </a:r>
                    </a:p>
                  </a:txBody>
                  <a:tcPr/>
                </a:tc>
                <a:tc>
                  <a:txBody>
                    <a:bodyPr/>
                    <a:lstStyle/>
                    <a:p>
                      <a:r>
                        <a:rPr lang="en-US" altLang="zh-TW" dirty="0" smtClean="0"/>
                        <a:t>2022.8.1 ~ 2023.7.31</a:t>
                      </a:r>
                    </a:p>
                  </a:txBody>
                  <a:tcPr/>
                </a:tc>
                <a:tc>
                  <a:txBody>
                    <a:bodyPr/>
                    <a:lstStyle/>
                    <a:p>
                      <a:r>
                        <a:rPr lang="zh-TW" altLang="en-US" dirty="0" smtClean="0"/>
                        <a:t>職安衛管理人員、操作人員與職業災害預防之關係－中介與調節效果探討</a:t>
                      </a:r>
                    </a:p>
                  </a:txBody>
                  <a:tcPr/>
                </a:tc>
                <a:extLst>
                  <a:ext uri="{0D108BD9-81ED-4DB2-BD59-A6C34878D82A}">
                    <a16:rowId xmlns:a16="http://schemas.microsoft.com/office/drawing/2014/main" val="2332096885"/>
                  </a:ext>
                </a:extLst>
              </a:tr>
              <a:tr h="804327">
                <a:tc>
                  <a:txBody>
                    <a:bodyPr/>
                    <a:lstStyle/>
                    <a:p>
                      <a:r>
                        <a:rPr lang="en-US" altLang="zh-TW" b="1" dirty="0" smtClean="0"/>
                        <a:t>111</a:t>
                      </a:r>
                      <a:endParaRPr lang="zh-TW" altLang="en-US" b="1" dirty="0"/>
                    </a:p>
                  </a:txBody>
                  <a:tcPr/>
                </a:tc>
                <a:tc>
                  <a:txBody>
                    <a:bodyPr/>
                    <a:lstStyle/>
                    <a:p>
                      <a:r>
                        <a:rPr lang="zh-TW" altLang="en-US" sz="1800" b="1" i="0" kern="1200" dirty="0" smtClean="0">
                          <a:solidFill>
                            <a:schemeClr val="dk1"/>
                          </a:solidFill>
                          <a:effectLst/>
                          <a:latin typeface="+mn-lt"/>
                          <a:ea typeface="+mn-ea"/>
                          <a:cs typeface="+mn-cs"/>
                        </a:rPr>
                        <a:t>個別型</a:t>
                      </a:r>
                      <a:endParaRPr lang="en-US" altLang="zh-TW" sz="1800" b="1" i="0" kern="1200" dirty="0" smtClean="0">
                        <a:solidFill>
                          <a:schemeClr val="dk1"/>
                        </a:solidFill>
                        <a:effectLst/>
                        <a:latin typeface="+mn-lt"/>
                        <a:ea typeface="+mn-ea"/>
                        <a:cs typeface="+mn-cs"/>
                      </a:endParaRPr>
                    </a:p>
                    <a:p>
                      <a:r>
                        <a:rPr lang="en-US" altLang="zh-TW" sz="1800" b="1" i="0" kern="1200" dirty="0" smtClean="0">
                          <a:solidFill>
                            <a:schemeClr val="dk1"/>
                          </a:solidFill>
                          <a:effectLst/>
                          <a:latin typeface="+mn-lt"/>
                          <a:ea typeface="+mn-ea"/>
                          <a:cs typeface="+mn-cs"/>
                        </a:rPr>
                        <a:t>(</a:t>
                      </a:r>
                      <a:r>
                        <a:rPr lang="zh-TW" altLang="en-US" sz="1800" b="1" i="0" kern="1200" dirty="0" smtClean="0">
                          <a:solidFill>
                            <a:schemeClr val="dk1"/>
                          </a:solidFill>
                          <a:effectLst/>
                          <a:latin typeface="+mn-lt"/>
                          <a:ea typeface="+mn-ea"/>
                          <a:cs typeface="+mn-cs"/>
                        </a:rPr>
                        <a:t>二年</a:t>
                      </a:r>
                      <a:r>
                        <a:rPr lang="zh-TW" altLang="en-US" sz="1800" b="1" i="0" kern="1200" dirty="0" smtClean="0">
                          <a:solidFill>
                            <a:schemeClr val="dk1"/>
                          </a:solidFill>
                          <a:effectLst/>
                          <a:latin typeface="+mn-lt"/>
                          <a:ea typeface="+mn-ea"/>
                          <a:cs typeface="+mn-cs"/>
                        </a:rPr>
                        <a:t>期</a:t>
                      </a:r>
                      <a:r>
                        <a:rPr lang="en-US" altLang="zh-TW" sz="1800" b="1" i="0" kern="1200" dirty="0" smtClean="0">
                          <a:solidFill>
                            <a:schemeClr val="dk1"/>
                          </a:solidFill>
                          <a:effectLst/>
                          <a:latin typeface="+mn-lt"/>
                          <a:ea typeface="+mn-ea"/>
                          <a:cs typeface="+mn-cs"/>
                        </a:rPr>
                        <a:t>)</a:t>
                      </a:r>
                    </a:p>
                  </a:txBody>
                  <a:tcPr/>
                </a:tc>
                <a:tc>
                  <a:txBody>
                    <a:bodyPr/>
                    <a:lstStyle/>
                    <a:p>
                      <a:r>
                        <a:rPr lang="zh-TW" altLang="en-US" b="1" dirty="0" smtClean="0"/>
                        <a:t>林若婷</a:t>
                      </a:r>
                      <a:endParaRPr lang="zh-TW" altLang="en-US" b="1" dirty="0"/>
                    </a:p>
                  </a:txBody>
                  <a:tcPr/>
                </a:tc>
                <a:tc>
                  <a:txBody>
                    <a:bodyPr/>
                    <a:lstStyle/>
                    <a:p>
                      <a:pPr algn="r"/>
                      <a:r>
                        <a:rPr lang="en-US" altLang="zh-TW" b="1" dirty="0" smtClean="0"/>
                        <a:t>2,220,000</a:t>
                      </a:r>
                      <a:endParaRPr lang="en-US" altLang="zh-TW" b="1" dirty="0" smtClean="0"/>
                    </a:p>
                  </a:txBody>
                  <a:tcPr/>
                </a:tc>
                <a:tc>
                  <a:txBody>
                    <a:bodyPr/>
                    <a:lstStyle/>
                    <a:p>
                      <a:r>
                        <a:rPr lang="en-US" altLang="zh-TW" b="1" dirty="0" smtClean="0"/>
                        <a:t>2022.8.1 ~ </a:t>
                      </a:r>
                      <a:r>
                        <a:rPr lang="en-US" altLang="zh-TW" b="1" dirty="0" smtClean="0"/>
                        <a:t>2024.7.31</a:t>
                      </a:r>
                      <a:endParaRPr lang="en-US" altLang="zh-TW" b="1" dirty="0" smtClean="0"/>
                    </a:p>
                  </a:txBody>
                  <a:tcPr/>
                </a:tc>
                <a:tc>
                  <a:txBody>
                    <a:bodyPr/>
                    <a:lstStyle/>
                    <a:p>
                      <a:r>
                        <a:rPr lang="zh-TW" altLang="en-US" b="1" dirty="0" smtClean="0"/>
                        <a:t>量化環境因子對全球胰臟癌之影響（</a:t>
                      </a:r>
                      <a:r>
                        <a:rPr lang="en-US" altLang="zh-TW" b="1" dirty="0" smtClean="0"/>
                        <a:t>II</a:t>
                      </a:r>
                      <a:r>
                        <a:rPr lang="zh-TW" altLang="en-US" b="1" dirty="0" smtClean="0"/>
                        <a:t>）</a:t>
                      </a:r>
                    </a:p>
                  </a:txBody>
                  <a:tcPr/>
                </a:tc>
                <a:extLst>
                  <a:ext uri="{0D108BD9-81ED-4DB2-BD59-A6C34878D82A}">
                    <a16:rowId xmlns:a16="http://schemas.microsoft.com/office/drawing/2014/main" val="2044924694"/>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王義文</a:t>
                      </a:r>
                      <a:endParaRPr lang="zh-TW" altLang="en-US" dirty="0"/>
                    </a:p>
                  </a:txBody>
                  <a:tcPr/>
                </a:tc>
                <a:tc>
                  <a:txBody>
                    <a:bodyPr/>
                    <a:lstStyle/>
                    <a:p>
                      <a:pPr algn="r"/>
                      <a:r>
                        <a:rPr lang="en-US" altLang="zh-TW" dirty="0" smtClean="0"/>
                        <a:t>857,000</a:t>
                      </a:r>
                    </a:p>
                  </a:txBody>
                  <a:tcPr/>
                </a:tc>
                <a:tc>
                  <a:txBody>
                    <a:bodyPr/>
                    <a:lstStyle/>
                    <a:p>
                      <a:r>
                        <a:rPr lang="en-US" altLang="zh-TW" dirty="0" smtClean="0"/>
                        <a:t>2022.8.1 ~ 2023.7.31</a:t>
                      </a:r>
                    </a:p>
                  </a:txBody>
                  <a:tcPr/>
                </a:tc>
                <a:tc>
                  <a:txBody>
                    <a:bodyPr/>
                    <a:lstStyle/>
                    <a:p>
                      <a:r>
                        <a:rPr lang="zh-TW" altLang="en-US" dirty="0" smtClean="0"/>
                        <a:t>高科技廠鹽酸</a:t>
                      </a:r>
                      <a:r>
                        <a:rPr lang="en-US" altLang="zh-TW" dirty="0" smtClean="0"/>
                        <a:t>-</a:t>
                      </a:r>
                      <a:r>
                        <a:rPr lang="zh-TW" altLang="en-US" dirty="0" smtClean="0"/>
                        <a:t>過氧化氫 </a:t>
                      </a:r>
                      <a:r>
                        <a:rPr lang="en-US" altLang="zh-TW" dirty="0" smtClean="0"/>
                        <a:t>(HPM) </a:t>
                      </a:r>
                      <a:r>
                        <a:rPr lang="zh-TW" altLang="en-US" dirty="0" smtClean="0"/>
                        <a:t>與硫酸</a:t>
                      </a:r>
                      <a:r>
                        <a:rPr lang="en-US" altLang="zh-TW" dirty="0" smtClean="0"/>
                        <a:t>-</a:t>
                      </a:r>
                      <a:r>
                        <a:rPr lang="zh-TW" altLang="en-US" dirty="0" smtClean="0"/>
                        <a:t>過氧化氫 </a:t>
                      </a:r>
                      <a:r>
                        <a:rPr lang="en-US" altLang="zh-TW" dirty="0" smtClean="0"/>
                        <a:t>(SPM) </a:t>
                      </a:r>
                      <a:r>
                        <a:rPr lang="zh-TW" altLang="en-US" dirty="0" smtClean="0"/>
                        <a:t>蝕刻液之金屬催化與廢液不相性危害評估</a:t>
                      </a:r>
                    </a:p>
                  </a:txBody>
                  <a:tcPr/>
                </a:tc>
                <a:extLst>
                  <a:ext uri="{0D108BD9-81ED-4DB2-BD59-A6C34878D82A}">
                    <a16:rowId xmlns:a16="http://schemas.microsoft.com/office/drawing/2014/main" val="2712683534"/>
                  </a:ext>
                </a:extLst>
              </a:tr>
            </a:tbl>
          </a:graphicData>
        </a:graphic>
      </p:graphicFrame>
      <p:sp>
        <p:nvSpPr>
          <p:cNvPr id="3" name="投影片編號版面配置區 2"/>
          <p:cNvSpPr>
            <a:spLocks noGrp="1"/>
          </p:cNvSpPr>
          <p:nvPr>
            <p:ph type="sldNum" sz="quarter" idx="12"/>
          </p:nvPr>
        </p:nvSpPr>
        <p:spPr/>
        <p:txBody>
          <a:bodyPr/>
          <a:lstStyle/>
          <a:p>
            <a:pPr>
              <a:defRPr/>
            </a:pPr>
            <a:fld id="{5800BC90-1A5C-46FB-B17F-43DF00D39C37}" type="slidenum">
              <a:rPr lang="en-US" smtClean="0"/>
              <a:pPr>
                <a:defRPr/>
              </a:pPr>
              <a:t>18</a:t>
            </a:fld>
            <a:endParaRPr lang="en-US" dirty="0"/>
          </a:p>
        </p:txBody>
      </p:sp>
    </p:spTree>
    <p:extLst>
      <p:ext uri="{BB962C8B-B14F-4D97-AF65-F5344CB8AC3E}">
        <p14:creationId xmlns:p14="http://schemas.microsoft.com/office/powerpoint/2010/main" val="13777926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08019" y="329517"/>
            <a:ext cx="8911687" cy="1280890"/>
          </a:xfrm>
        </p:spPr>
        <p:txBody>
          <a:bodyPr/>
          <a:lstStyle/>
          <a:p>
            <a:r>
              <a:rPr lang="zh-TW" altLang="en-US" dirty="0">
                <a:solidFill>
                  <a:srgbClr val="178DBB"/>
                </a:solidFill>
                <a:latin typeface="標楷體" pitchFamily="65" charset="-120"/>
                <a:ea typeface="標楷體" pitchFamily="65" charset="-120"/>
              </a:rPr>
              <a:t>教師</a:t>
            </a:r>
            <a:r>
              <a:rPr lang="en-US" altLang="zh-TW" dirty="0" smtClean="0">
                <a:solidFill>
                  <a:srgbClr val="178DBB"/>
                </a:solidFill>
                <a:latin typeface="標楷體" pitchFamily="65" charset="-120"/>
                <a:ea typeface="標楷體" pitchFamily="65" charset="-120"/>
              </a:rPr>
              <a:t>111</a:t>
            </a:r>
            <a:r>
              <a:rPr lang="zh-TW" altLang="en-US" dirty="0" smtClean="0">
                <a:solidFill>
                  <a:srgbClr val="178DBB"/>
                </a:solidFill>
                <a:latin typeface="標楷體" pitchFamily="65" charset="-120"/>
                <a:ea typeface="標楷體" pitchFamily="65" charset="-120"/>
              </a:rPr>
              <a:t>年研究計畫</a:t>
            </a:r>
            <a:r>
              <a:rPr lang="en-US" altLang="zh-TW" dirty="0" smtClean="0">
                <a:solidFill>
                  <a:srgbClr val="178DBB"/>
                </a:solidFill>
                <a:latin typeface="標楷體" pitchFamily="65" charset="-120"/>
                <a:ea typeface="標楷體" pitchFamily="65" charset="-120"/>
              </a:rPr>
              <a:t>III</a:t>
            </a:r>
            <a:endParaRPr lang="zh-TW" altLang="en-US" dirty="0"/>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133536911"/>
              </p:ext>
            </p:extLst>
          </p:nvPr>
        </p:nvGraphicFramePr>
        <p:xfrm>
          <a:off x="456866" y="1215599"/>
          <a:ext cx="11413995" cy="5357694"/>
        </p:xfrm>
        <a:graphic>
          <a:graphicData uri="http://schemas.openxmlformats.org/drawingml/2006/table">
            <a:tbl>
              <a:tblPr firstRow="1" bandRow="1">
                <a:tableStyleId>{5C22544A-7EE6-4342-B048-85BDC9FD1C3A}</a:tableStyleId>
              </a:tblPr>
              <a:tblGrid>
                <a:gridCol w="1150278">
                  <a:extLst>
                    <a:ext uri="{9D8B030D-6E8A-4147-A177-3AD203B41FA5}">
                      <a16:colId xmlns:a16="http://schemas.microsoft.com/office/drawing/2014/main" val="20000"/>
                    </a:ext>
                  </a:extLst>
                </a:gridCol>
                <a:gridCol w="1851231">
                  <a:extLst>
                    <a:ext uri="{9D8B030D-6E8A-4147-A177-3AD203B41FA5}">
                      <a16:colId xmlns:a16="http://schemas.microsoft.com/office/drawing/2014/main" val="20001"/>
                    </a:ext>
                  </a:extLst>
                </a:gridCol>
                <a:gridCol w="1401903">
                  <a:extLst>
                    <a:ext uri="{9D8B030D-6E8A-4147-A177-3AD203B41FA5}">
                      <a16:colId xmlns:a16="http://schemas.microsoft.com/office/drawing/2014/main" val="20002"/>
                    </a:ext>
                  </a:extLst>
                </a:gridCol>
                <a:gridCol w="1833257">
                  <a:extLst>
                    <a:ext uri="{9D8B030D-6E8A-4147-A177-3AD203B41FA5}">
                      <a16:colId xmlns:a16="http://schemas.microsoft.com/office/drawing/2014/main" val="20004"/>
                    </a:ext>
                  </a:extLst>
                </a:gridCol>
                <a:gridCol w="1797313">
                  <a:extLst>
                    <a:ext uri="{9D8B030D-6E8A-4147-A177-3AD203B41FA5}">
                      <a16:colId xmlns:a16="http://schemas.microsoft.com/office/drawing/2014/main" val="20005"/>
                    </a:ext>
                  </a:extLst>
                </a:gridCol>
                <a:gridCol w="3380013">
                  <a:extLst>
                    <a:ext uri="{9D8B030D-6E8A-4147-A177-3AD203B41FA5}">
                      <a16:colId xmlns:a16="http://schemas.microsoft.com/office/drawing/2014/main" val="20006"/>
                    </a:ext>
                  </a:extLst>
                </a:gridCol>
              </a:tblGrid>
              <a:tr h="402164">
                <a:tc>
                  <a:txBody>
                    <a:bodyPr/>
                    <a:lstStyle/>
                    <a:p>
                      <a:r>
                        <a:rPr lang="zh-TW" altLang="en-US" sz="2400" dirty="0" smtClean="0">
                          <a:latin typeface="標楷體" panose="03000509000000000000" pitchFamily="65" charset="-120"/>
                          <a:ea typeface="標楷體" panose="03000509000000000000" pitchFamily="65" charset="-120"/>
                        </a:rPr>
                        <a:t>年度</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b="1" dirty="0" smtClean="0">
                          <a:latin typeface="標楷體" panose="03000509000000000000" pitchFamily="65" charset="-120"/>
                          <a:ea typeface="標楷體" panose="03000509000000000000" pitchFamily="65" charset="-120"/>
                        </a:rPr>
                        <a:t>研究類型</a:t>
                      </a:r>
                      <a:endParaRPr lang="zh-TW" altLang="en-US" sz="2400" b="1"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主持人</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研究經費</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計畫期間</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計畫名稱</a:t>
                      </a:r>
                      <a:endParaRPr lang="zh-TW" altLang="en-US" sz="2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王義文</a:t>
                      </a:r>
                      <a:endParaRPr lang="zh-TW" altLang="en-US" dirty="0"/>
                    </a:p>
                  </a:txBody>
                  <a:tcPr/>
                </a:tc>
                <a:tc>
                  <a:txBody>
                    <a:bodyPr/>
                    <a:lstStyle/>
                    <a:p>
                      <a:pPr algn="r"/>
                      <a:r>
                        <a:rPr lang="en-US" altLang="zh-TW" dirty="0" smtClean="0"/>
                        <a:t>1,148,000</a:t>
                      </a:r>
                    </a:p>
                  </a:txBody>
                  <a:tcPr/>
                </a:tc>
                <a:tc>
                  <a:txBody>
                    <a:bodyPr/>
                    <a:lstStyle/>
                    <a:p>
                      <a:r>
                        <a:rPr lang="en-US" altLang="zh-TW" dirty="0" smtClean="0"/>
                        <a:t>2022.8.1 ~ 2023.7.31</a:t>
                      </a:r>
                    </a:p>
                  </a:txBody>
                  <a:tcPr/>
                </a:tc>
                <a:tc>
                  <a:txBody>
                    <a:bodyPr/>
                    <a:lstStyle/>
                    <a:p>
                      <a:r>
                        <a:rPr lang="zh-TW" altLang="en-US" dirty="0" smtClean="0"/>
                        <a:t>電網級鋰電池儲能系統之氣體</a:t>
                      </a:r>
                      <a:r>
                        <a:rPr lang="en-US" altLang="zh-TW" dirty="0" smtClean="0"/>
                        <a:t>-</a:t>
                      </a:r>
                      <a:r>
                        <a:rPr lang="zh-TW" altLang="en-US" dirty="0" smtClean="0"/>
                        <a:t>泡沫兩相阻燃系統與液冷模組阻燃設計</a:t>
                      </a:r>
                    </a:p>
                  </a:txBody>
                  <a:tcPr/>
                </a:tc>
                <a:extLst>
                  <a:ext uri="{0D108BD9-81ED-4DB2-BD59-A6C34878D82A}">
                    <a16:rowId xmlns:a16="http://schemas.microsoft.com/office/drawing/2014/main" val="376984233"/>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黃彬芳</a:t>
                      </a:r>
                      <a:endParaRPr lang="zh-TW" altLang="en-US" dirty="0"/>
                    </a:p>
                  </a:txBody>
                  <a:tcPr/>
                </a:tc>
                <a:tc>
                  <a:txBody>
                    <a:bodyPr/>
                    <a:lstStyle/>
                    <a:p>
                      <a:pPr algn="r"/>
                      <a:r>
                        <a:rPr lang="en-US" altLang="zh-TW" dirty="0" smtClean="0"/>
                        <a:t>1,280,000</a:t>
                      </a:r>
                    </a:p>
                  </a:txBody>
                  <a:tcPr/>
                </a:tc>
                <a:tc>
                  <a:txBody>
                    <a:bodyPr/>
                    <a:lstStyle/>
                    <a:p>
                      <a:r>
                        <a:rPr lang="en-US" altLang="zh-TW" dirty="0" smtClean="0"/>
                        <a:t>2022.8.1 ~ 2023.7.31</a:t>
                      </a:r>
                    </a:p>
                  </a:txBody>
                  <a:tcPr/>
                </a:tc>
                <a:tc>
                  <a:txBody>
                    <a:bodyPr/>
                    <a:lstStyle/>
                    <a:p>
                      <a:r>
                        <a:rPr lang="zh-TW" altLang="en-US" dirty="0" smtClean="0"/>
                        <a:t>應用地理資訊系統整合微型空氣品質感測器、衛星遙測資料、氣象因子和土地利用資料並運用人工智慧預測地面</a:t>
                      </a:r>
                      <a:r>
                        <a:rPr lang="en-US" altLang="zh-TW" dirty="0" smtClean="0"/>
                        <a:t>PM2.5</a:t>
                      </a:r>
                      <a:r>
                        <a:rPr lang="zh-TW" altLang="en-US" dirty="0" smtClean="0"/>
                        <a:t>對甲狀腺功能變化之相關研究</a:t>
                      </a:r>
                    </a:p>
                  </a:txBody>
                  <a:tcPr/>
                </a:tc>
                <a:extLst>
                  <a:ext uri="{0D108BD9-81ED-4DB2-BD59-A6C34878D82A}">
                    <a16:rowId xmlns:a16="http://schemas.microsoft.com/office/drawing/2014/main" val="4011756850"/>
                  </a:ext>
                </a:extLst>
              </a:tr>
              <a:tr h="804327">
                <a:tc>
                  <a:txBody>
                    <a:bodyPr/>
                    <a:lstStyle/>
                    <a:p>
                      <a:r>
                        <a:rPr lang="en-US" altLang="zh-TW" b="0" dirty="0" smtClean="0"/>
                        <a:t>111</a:t>
                      </a:r>
                      <a:endParaRPr lang="zh-TW" altLang="en-US" b="0" dirty="0"/>
                    </a:p>
                  </a:txBody>
                  <a:tcPr/>
                </a:tc>
                <a:tc>
                  <a:txBody>
                    <a:bodyPr/>
                    <a:lstStyle/>
                    <a:p>
                      <a:r>
                        <a:rPr lang="zh-TW" altLang="en-US" dirty="0" smtClean="0"/>
                        <a:t>個別型</a:t>
                      </a:r>
                      <a:endParaRPr lang="zh-TW" altLang="en-US" dirty="0"/>
                    </a:p>
                  </a:txBody>
                  <a:tcPr/>
                </a:tc>
                <a:tc>
                  <a:txBody>
                    <a:bodyPr/>
                    <a:lstStyle/>
                    <a:p>
                      <a:r>
                        <a:rPr lang="zh-TW" altLang="en-US" dirty="0" smtClean="0"/>
                        <a:t>王義文</a:t>
                      </a:r>
                      <a:endParaRPr lang="zh-TW" altLang="en-US" dirty="0"/>
                    </a:p>
                  </a:txBody>
                  <a:tcPr/>
                </a:tc>
                <a:tc>
                  <a:txBody>
                    <a:bodyPr/>
                    <a:lstStyle/>
                    <a:p>
                      <a:pPr algn="r"/>
                      <a:r>
                        <a:rPr lang="en-US" altLang="zh-TW" dirty="0" smtClean="0"/>
                        <a:t>290,000</a:t>
                      </a:r>
                    </a:p>
                  </a:txBody>
                  <a:tcPr/>
                </a:tc>
                <a:tc>
                  <a:txBody>
                    <a:bodyPr/>
                    <a:lstStyle/>
                    <a:p>
                      <a:r>
                        <a:rPr lang="en-US" altLang="zh-TW" dirty="0" smtClean="0"/>
                        <a:t>2022.8.22 ~ 2023.7.31</a:t>
                      </a:r>
                    </a:p>
                  </a:txBody>
                  <a:tcPr/>
                </a:tc>
                <a:tc>
                  <a:txBody>
                    <a:bodyPr/>
                    <a:lstStyle/>
                    <a:p>
                      <a:r>
                        <a:rPr lang="zh-TW" altLang="en-US" dirty="0" smtClean="0"/>
                        <a:t>高能鋰離子電池芯熱焓參數測定與過充電產氣分析</a:t>
                      </a:r>
                    </a:p>
                  </a:txBody>
                  <a:tcPr/>
                </a:tc>
                <a:extLst>
                  <a:ext uri="{0D108BD9-81ED-4DB2-BD59-A6C34878D82A}">
                    <a16:rowId xmlns:a16="http://schemas.microsoft.com/office/drawing/2014/main" val="2332096885"/>
                  </a:ext>
                </a:extLst>
              </a:tr>
              <a:tr h="804327">
                <a:tc>
                  <a:txBody>
                    <a:bodyPr/>
                    <a:lstStyle/>
                    <a:p>
                      <a:r>
                        <a:rPr lang="en-US" altLang="zh-TW" b="0" dirty="0" smtClean="0"/>
                        <a:t>111</a:t>
                      </a:r>
                      <a:endParaRPr lang="zh-TW" altLang="en-US" b="0" dirty="0"/>
                    </a:p>
                  </a:txBody>
                  <a:tcPr/>
                </a:tc>
                <a:tc>
                  <a:txBody>
                    <a:bodyPr/>
                    <a:lstStyle/>
                    <a:p>
                      <a:r>
                        <a:rPr lang="zh-TW" altLang="en-US" dirty="0" smtClean="0"/>
                        <a:t>產學合作</a:t>
                      </a:r>
                      <a:endParaRPr lang="zh-TW" altLang="en-US" dirty="0"/>
                    </a:p>
                  </a:txBody>
                  <a:tcPr/>
                </a:tc>
                <a:tc>
                  <a:txBody>
                    <a:bodyPr/>
                    <a:lstStyle/>
                    <a:p>
                      <a:r>
                        <a:rPr lang="zh-TW" altLang="en-US" dirty="0" smtClean="0"/>
                        <a:t>袁明豪</a:t>
                      </a:r>
                      <a:endParaRPr lang="zh-TW" altLang="en-US" dirty="0"/>
                    </a:p>
                  </a:txBody>
                  <a:tcPr/>
                </a:tc>
                <a:tc>
                  <a:txBody>
                    <a:bodyPr/>
                    <a:lstStyle/>
                    <a:p>
                      <a:pPr algn="r"/>
                      <a:r>
                        <a:rPr lang="en-US" altLang="zh-TW" dirty="0" smtClean="0"/>
                        <a:t>197,780</a:t>
                      </a:r>
                    </a:p>
                  </a:txBody>
                  <a:tcPr/>
                </a:tc>
                <a:tc>
                  <a:txBody>
                    <a:bodyPr/>
                    <a:lstStyle/>
                    <a:p>
                      <a:r>
                        <a:rPr lang="en-US" altLang="zh-TW" dirty="0" smtClean="0"/>
                        <a:t>2022.6.1 ~ 2023.5.31</a:t>
                      </a:r>
                    </a:p>
                  </a:txBody>
                  <a:tcPr/>
                </a:tc>
                <a:tc>
                  <a:txBody>
                    <a:bodyPr/>
                    <a:lstStyle/>
                    <a:p>
                      <a:r>
                        <a:rPr lang="zh-TW" altLang="en-US" dirty="0" smtClean="0"/>
                        <a:t>以中草藥渣製備特用防霉乾燥劑之環境吸濕與防霉研究</a:t>
                      </a:r>
                    </a:p>
                  </a:txBody>
                  <a:tcPr/>
                </a:tc>
                <a:extLst>
                  <a:ext uri="{0D108BD9-81ED-4DB2-BD59-A6C34878D82A}">
                    <a16:rowId xmlns:a16="http://schemas.microsoft.com/office/drawing/2014/main" val="2044924694"/>
                  </a:ext>
                </a:extLst>
              </a:tr>
              <a:tr h="804327">
                <a:tc>
                  <a:txBody>
                    <a:bodyPr/>
                    <a:lstStyle/>
                    <a:p>
                      <a:r>
                        <a:rPr lang="en-US" altLang="zh-TW" b="0" dirty="0" smtClean="0"/>
                        <a:t>111</a:t>
                      </a:r>
                      <a:endParaRPr lang="zh-TW" altLang="en-US" b="0" dirty="0"/>
                    </a:p>
                  </a:txBody>
                  <a:tcPr/>
                </a:tc>
                <a:tc>
                  <a:txBody>
                    <a:bodyPr/>
                    <a:lstStyle/>
                    <a:p>
                      <a:r>
                        <a:rPr lang="zh-TW" altLang="en-US" dirty="0" smtClean="0"/>
                        <a:t>產學合作</a:t>
                      </a:r>
                      <a:endParaRPr lang="zh-TW" altLang="en-US" dirty="0"/>
                    </a:p>
                  </a:txBody>
                  <a:tcPr/>
                </a:tc>
                <a:tc>
                  <a:txBody>
                    <a:bodyPr/>
                    <a:lstStyle/>
                    <a:p>
                      <a:r>
                        <a:rPr lang="zh-TW" altLang="en-US" dirty="0" smtClean="0"/>
                        <a:t>袁明豪</a:t>
                      </a:r>
                      <a:endParaRPr lang="zh-TW" altLang="en-US" dirty="0"/>
                    </a:p>
                  </a:txBody>
                  <a:tcPr/>
                </a:tc>
                <a:tc>
                  <a:txBody>
                    <a:bodyPr/>
                    <a:lstStyle/>
                    <a:p>
                      <a:pPr algn="r"/>
                      <a:r>
                        <a:rPr lang="en-US" altLang="zh-TW" dirty="0" smtClean="0"/>
                        <a:t>500,000</a:t>
                      </a:r>
                    </a:p>
                  </a:txBody>
                  <a:tcPr/>
                </a:tc>
                <a:tc>
                  <a:txBody>
                    <a:bodyPr/>
                    <a:lstStyle/>
                    <a:p>
                      <a:r>
                        <a:rPr lang="en-US" altLang="zh-TW" dirty="0" smtClean="0"/>
                        <a:t>2022.6.1 ~ 2023.5.31</a:t>
                      </a:r>
                    </a:p>
                  </a:txBody>
                  <a:tcPr/>
                </a:tc>
                <a:tc>
                  <a:txBody>
                    <a:bodyPr/>
                    <a:lstStyle/>
                    <a:p>
                      <a:r>
                        <a:rPr lang="zh-TW" altLang="en-US" dirty="0" smtClean="0"/>
                        <a:t>產學合作計畫－以中草藥渣製備特用防霉乾燥劑之環境吸濕與防霉研究</a:t>
                      </a:r>
                    </a:p>
                  </a:txBody>
                  <a:tcPr/>
                </a:tc>
                <a:extLst>
                  <a:ext uri="{0D108BD9-81ED-4DB2-BD59-A6C34878D82A}">
                    <a16:rowId xmlns:a16="http://schemas.microsoft.com/office/drawing/2014/main" val="2712683534"/>
                  </a:ext>
                </a:extLst>
              </a:tr>
            </a:tbl>
          </a:graphicData>
        </a:graphic>
      </p:graphicFrame>
      <p:sp>
        <p:nvSpPr>
          <p:cNvPr id="3" name="投影片編號版面配置區 2"/>
          <p:cNvSpPr>
            <a:spLocks noGrp="1"/>
          </p:cNvSpPr>
          <p:nvPr>
            <p:ph type="sldNum" sz="quarter" idx="12"/>
          </p:nvPr>
        </p:nvSpPr>
        <p:spPr/>
        <p:txBody>
          <a:bodyPr/>
          <a:lstStyle/>
          <a:p>
            <a:pPr>
              <a:defRPr/>
            </a:pPr>
            <a:fld id="{5800BC90-1A5C-46FB-B17F-43DF00D39C37}" type="slidenum">
              <a:rPr lang="en-US" smtClean="0"/>
              <a:pPr>
                <a:defRPr/>
              </a:pPr>
              <a:t>19</a:t>
            </a:fld>
            <a:endParaRPr lang="en-US" dirty="0"/>
          </a:p>
        </p:txBody>
      </p:sp>
    </p:spTree>
    <p:extLst>
      <p:ext uri="{BB962C8B-B14F-4D97-AF65-F5344CB8AC3E}">
        <p14:creationId xmlns:p14="http://schemas.microsoft.com/office/powerpoint/2010/main" val="37502135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23013" y="662747"/>
            <a:ext cx="8911687" cy="1280890"/>
          </a:xfrm>
        </p:spPr>
        <p:txBody>
          <a:bodyPr/>
          <a:lstStyle/>
          <a:p>
            <a:r>
              <a:rPr lang="zh-TW" altLang="en-US" sz="4000" dirty="0">
                <a:solidFill>
                  <a:srgbClr val="178DBB"/>
                </a:solidFill>
                <a:latin typeface="標楷體" pitchFamily="65" charset="-120"/>
                <a:ea typeface="標楷體" pitchFamily="65" charset="-120"/>
              </a:rPr>
              <a:t>教師期刊論文</a:t>
            </a:r>
            <a:r>
              <a:rPr lang="zh-TW" altLang="en-US" sz="4000" dirty="0" smtClean="0">
                <a:solidFill>
                  <a:srgbClr val="178DBB"/>
                </a:solidFill>
                <a:latin typeface="標楷體" pitchFamily="65" charset="-120"/>
                <a:ea typeface="標楷體" pitchFamily="65" charset="-120"/>
              </a:rPr>
              <a:t>統計</a:t>
            </a:r>
            <a:endParaRPr lang="zh-TW" altLang="en-US" sz="4000" dirty="0">
              <a:solidFill>
                <a:srgbClr val="0099FF"/>
              </a:solidFill>
            </a:endParaRPr>
          </a:p>
        </p:txBody>
      </p:sp>
      <p:graphicFrame>
        <p:nvGraphicFramePr>
          <p:cNvPr id="7" name="Group 73"/>
          <p:cNvGraphicFramePr>
            <a:graphicFrameLocks noGrp="1"/>
          </p:cNvGraphicFramePr>
          <p:nvPr>
            <p:extLst>
              <p:ext uri="{D42A27DB-BD31-4B8C-83A1-F6EECF244321}">
                <p14:modId xmlns:p14="http://schemas.microsoft.com/office/powerpoint/2010/main" val="135785229"/>
              </p:ext>
            </p:extLst>
          </p:nvPr>
        </p:nvGraphicFramePr>
        <p:xfrm>
          <a:off x="1062135" y="1303192"/>
          <a:ext cx="10340975" cy="4402141"/>
        </p:xfrm>
        <a:graphic>
          <a:graphicData uri="http://schemas.openxmlformats.org/drawingml/2006/table">
            <a:tbl>
              <a:tblPr/>
              <a:tblGrid>
                <a:gridCol w="1808162">
                  <a:extLst>
                    <a:ext uri="{9D8B030D-6E8A-4147-A177-3AD203B41FA5}">
                      <a16:colId xmlns:a16="http://schemas.microsoft.com/office/drawing/2014/main" val="20000"/>
                    </a:ext>
                  </a:extLst>
                </a:gridCol>
                <a:gridCol w="611188">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989012">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gridCol w="990600">
                  <a:extLst>
                    <a:ext uri="{9D8B030D-6E8A-4147-A177-3AD203B41FA5}">
                      <a16:colId xmlns:a16="http://schemas.microsoft.com/office/drawing/2014/main" val="20007"/>
                    </a:ext>
                  </a:extLst>
                </a:gridCol>
                <a:gridCol w="989013">
                  <a:extLst>
                    <a:ext uri="{9D8B030D-6E8A-4147-A177-3AD203B41FA5}">
                      <a16:colId xmlns:a16="http://schemas.microsoft.com/office/drawing/2014/main" val="20008"/>
                    </a:ext>
                  </a:extLst>
                </a:gridCol>
                <a:gridCol w="990600">
                  <a:extLst>
                    <a:ext uri="{9D8B030D-6E8A-4147-A177-3AD203B41FA5}">
                      <a16:colId xmlns:a16="http://schemas.microsoft.com/office/drawing/2014/main" val="20009"/>
                    </a:ext>
                  </a:extLst>
                </a:gridCol>
              </a:tblGrid>
              <a:tr h="3238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smtClean="0">
                        <a:ln>
                          <a:noFill/>
                        </a:ln>
                        <a:solidFill>
                          <a:srgbClr val="FFFFFF"/>
                        </a:solidFill>
                        <a:effectLst/>
                        <a:latin typeface="Times New Roman" panose="02020603050405020304" pitchFamily="18" charset="0"/>
                        <a:ea typeface="新細明體" charset="-120"/>
                        <a:cs typeface="Times New Roman" panose="02020603050405020304"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chemeClr val="bg1"/>
                          </a:solidFill>
                          <a:effectLst/>
                          <a:latin typeface="Times New Roman" panose="02020603050405020304" pitchFamily="18" charset="0"/>
                          <a:ea typeface="新細明體" charset="-120"/>
                          <a:cs typeface="Times New Roman" panose="02020603050405020304" pitchFamily="18" charset="0"/>
                        </a:rPr>
                        <a:t>SCI</a:t>
                      </a:r>
                      <a:endParaRPr kumimoji="0" lang="zh-TW" altLang="zh-TW" sz="2400" b="1" i="0" u="none" strike="noStrike" cap="none" normalizeH="0" baseline="0" dirty="0" smtClean="0">
                        <a:ln>
                          <a:noFill/>
                        </a:ln>
                        <a:solidFill>
                          <a:schemeClr val="bg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rPr>
                        <a:t>SSCI</a:t>
                      </a:r>
                      <a:endParaRPr kumimoji="0" lang="zh-TW"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rPr>
                        <a:t>TSSCI</a:t>
                      </a:r>
                      <a:endParaRPr kumimoji="0" lang="zh-TW"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chemeClr val="bg1"/>
                          </a:solidFill>
                          <a:effectLst/>
                          <a:latin typeface="Times New Roman" panose="02020603050405020304" pitchFamily="18" charset="0"/>
                          <a:ea typeface="新細明體" charset="-120"/>
                          <a:cs typeface="Times New Roman" panose="02020603050405020304" pitchFamily="18" charset="0"/>
                        </a:rPr>
                        <a:t>ACI</a:t>
                      </a:r>
                      <a:endParaRPr kumimoji="0" lang="zh-TW" altLang="zh-TW" sz="2400" b="1" i="0" u="none" strike="noStrike" cap="none" normalizeH="0" baseline="0" dirty="0" smtClean="0">
                        <a:ln>
                          <a:noFill/>
                        </a:ln>
                        <a:solidFill>
                          <a:schemeClr val="bg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rPr>
                        <a:t>EI</a:t>
                      </a:r>
                      <a:endParaRPr kumimoji="0" lang="zh-TW"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rPr>
                        <a:t>MI</a:t>
                      </a:r>
                      <a:endParaRPr kumimoji="0" lang="zh-TW"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rPr>
                        <a:t>MT</a:t>
                      </a:r>
                      <a:endParaRPr kumimoji="0" lang="zh-TW"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rPr>
                        <a:t>Other</a:t>
                      </a:r>
                      <a:endParaRPr kumimoji="0" lang="zh-TW" altLang="zh-TW" sz="2400" b="1" i="0" u="none" strike="noStrike" cap="none" normalizeH="0" baseline="0" smtClean="0">
                        <a:ln>
                          <a:noFill/>
                        </a:ln>
                        <a:solidFill>
                          <a:schemeClr val="bg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標楷體" panose="03000509000000000000" pitchFamily="65" charset="-120"/>
                          <a:ea typeface="標楷體" panose="03000509000000000000" pitchFamily="65" charset="-120"/>
                        </a:rPr>
                        <a:t>合計</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E78712"/>
                    </a:solidFill>
                  </a:tcPr>
                </a:tc>
                <a:extLst>
                  <a:ext uri="{0D108BD9-81ED-4DB2-BD59-A6C34878D82A}">
                    <a16:rowId xmlns:a16="http://schemas.microsoft.com/office/drawing/2014/main" val="10000"/>
                  </a:ext>
                </a:extLst>
              </a:tr>
              <a:tr h="563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Times New Roman" panose="02020603050405020304" pitchFamily="18" charset="0"/>
                          <a:ea typeface="新細明體" charset="-120"/>
                          <a:cs typeface="Times New Roman" panose="02020603050405020304" pitchFamily="18" charset="0"/>
                        </a:rPr>
                        <a:t>2016</a:t>
                      </a:r>
                      <a:endParaRPr kumimoji="0" lang="zh-TW" altLang="en-US" sz="2400" b="0" i="0" u="none" strike="noStrike" cap="none" normalizeH="0" baseline="0" dirty="0" smtClean="0">
                        <a:ln>
                          <a:noFill/>
                        </a:ln>
                        <a:solidFill>
                          <a:srgbClr val="000000"/>
                        </a:solidFill>
                        <a:effectLst/>
                        <a:latin typeface="Times New Roman" panose="02020603050405020304" pitchFamily="18" charset="0"/>
                        <a:ea typeface="新細明體" charset="-120"/>
                        <a:cs typeface="Times New Roman" panose="02020603050405020304"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16</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1</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1</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18</a:t>
                      </a: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1"/>
                  </a:ext>
                </a:extLst>
              </a:tr>
              <a:tr h="563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Times New Roman" panose="02020603050405020304" pitchFamily="18" charset="0"/>
                          <a:ea typeface="新細明體" charset="-120"/>
                          <a:cs typeface="Times New Roman" panose="02020603050405020304" pitchFamily="18" charset="0"/>
                        </a:rPr>
                        <a:t>2017</a:t>
                      </a:r>
                      <a:endParaRPr kumimoji="0" lang="zh-TW" altLang="en-US" sz="2400" b="0" i="0" u="none" strike="noStrike" cap="none" normalizeH="0" baseline="0" dirty="0" smtClean="0">
                        <a:ln>
                          <a:noFill/>
                        </a:ln>
                        <a:solidFill>
                          <a:srgbClr val="000000"/>
                        </a:solidFill>
                        <a:effectLst/>
                        <a:latin typeface="Times New Roman" panose="02020603050405020304" pitchFamily="18" charset="0"/>
                        <a:ea typeface="新細明體" charset="-120"/>
                        <a:cs typeface="Times New Roman" panose="02020603050405020304"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21</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1</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2</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24</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extLst>
                  <a:ext uri="{0D108BD9-81ED-4DB2-BD59-A6C34878D82A}">
                    <a16:rowId xmlns:a16="http://schemas.microsoft.com/office/drawing/2014/main" val="10002"/>
                  </a:ext>
                </a:extLst>
              </a:tr>
              <a:tr h="563563">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2018</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25</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1</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26</a:t>
                      </a: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3"/>
                  </a:ext>
                </a:extLst>
              </a:tr>
              <a:tr h="563563">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cap="none" normalizeH="0" baseline="0" dirty="0" smtClean="0">
                          <a:ln>
                            <a:noFill/>
                          </a:ln>
                          <a:solidFill>
                            <a:srgbClr val="000000"/>
                          </a:solidFill>
                          <a:effectLst/>
                          <a:latin typeface="Times New Roman" panose="02020603050405020304" pitchFamily="18" charset="0"/>
                          <a:ea typeface="新細明體" charset="-120"/>
                          <a:cs typeface="Times New Roman" panose="02020603050405020304" pitchFamily="18" charset="0"/>
                        </a:rPr>
                        <a:t>2019</a:t>
                      </a:r>
                      <a:endParaRPr kumimoji="0" lang="zh-TW" altLang="en-US" sz="2400" b="0" i="0" u="none" strike="noStrike" cap="none" normalizeH="0" baseline="0" dirty="0" smtClean="0">
                        <a:ln>
                          <a:noFill/>
                        </a:ln>
                        <a:solidFill>
                          <a:srgbClr val="000000"/>
                        </a:solidFill>
                        <a:effectLst/>
                        <a:latin typeface="Times New Roman" panose="02020603050405020304" pitchFamily="18" charset="0"/>
                        <a:ea typeface="新細明體" charset="-120"/>
                        <a:cs typeface="Times New Roman" panose="02020603050405020304"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25</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1</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5</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31</a:t>
                      </a: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extLst>
                  <a:ext uri="{0D108BD9-81ED-4DB2-BD59-A6C34878D82A}">
                    <a16:rowId xmlns:a16="http://schemas.microsoft.com/office/drawing/2014/main" val="10004"/>
                  </a:ext>
                </a:extLst>
              </a:tr>
              <a:tr h="563563">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cap="none" normalizeH="0" baseline="0" dirty="0" smtClean="0">
                          <a:ln>
                            <a:noFill/>
                          </a:ln>
                          <a:solidFill>
                            <a:srgbClr val="000000"/>
                          </a:solidFill>
                          <a:effectLst/>
                          <a:latin typeface="Times New Roman" panose="02020603050405020304" pitchFamily="18" charset="0"/>
                          <a:ea typeface="新細明體" charset="-120"/>
                          <a:cs typeface="Times New Roman" panose="02020603050405020304" pitchFamily="18" charset="0"/>
                        </a:rPr>
                        <a:t>2020</a:t>
                      </a:r>
                      <a:endParaRPr kumimoji="0" lang="zh-TW" altLang="en-US" sz="2400" b="0" i="0" u="none" strike="noStrike" cap="none" normalizeH="0" baseline="0" dirty="0" smtClean="0">
                        <a:ln>
                          <a:noFill/>
                        </a:ln>
                        <a:solidFill>
                          <a:srgbClr val="000000"/>
                        </a:solidFill>
                        <a:effectLst/>
                        <a:latin typeface="Times New Roman" panose="02020603050405020304" pitchFamily="18" charset="0"/>
                        <a:ea typeface="新細明體" charset="-120"/>
                        <a:cs typeface="Times New Roman" panose="02020603050405020304"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35</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5</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1</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1</a:t>
                      </a: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42</a:t>
                      </a: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5"/>
                  </a:ext>
                </a:extLst>
              </a:tr>
              <a:tr h="563563">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2021</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39</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4</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2060"/>
                          </a:solidFill>
                          <a:effectLst/>
                          <a:latin typeface="Times New Roman" panose="02020603050405020304" pitchFamily="18" charset="0"/>
                          <a:ea typeface="新細明體" charset="-120"/>
                          <a:cs typeface="Times New Roman" panose="02020603050405020304" pitchFamily="18" charset="0"/>
                        </a:rPr>
                        <a:t>43</a:t>
                      </a: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AEDE7"/>
                    </a:solidFill>
                  </a:tcPr>
                </a:tc>
                <a:extLst>
                  <a:ext uri="{0D108BD9-81ED-4DB2-BD59-A6C34878D82A}">
                    <a16:rowId xmlns:a16="http://schemas.microsoft.com/office/drawing/2014/main" val="2644309560"/>
                  </a:ext>
                </a:extLst>
              </a:tr>
              <a:tr h="563563">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rPr>
                        <a:t>2022</a:t>
                      </a:r>
                      <a:endParaRPr kumimoji="0" lang="zh-TW" altLang="en-US"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rPr>
                        <a:t>37</a:t>
                      </a:r>
                      <a:endParaRPr kumimoji="0" lang="zh-TW" altLang="en-US"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rPr>
                        <a:t>4</a:t>
                      </a:r>
                      <a:endParaRPr kumimoji="0" lang="zh-TW" altLang="en-US"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rPr>
                        <a:t>3</a:t>
                      </a:r>
                      <a:endParaRPr kumimoji="0" lang="zh-TW" altLang="en-US"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rPr>
                        <a:t>0</a:t>
                      </a:r>
                      <a:endParaRPr kumimoji="0" lang="zh-TW" altLang="en-US"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rPr>
                        <a:t>3</a:t>
                      </a:r>
                      <a:endParaRPr kumimoji="0" lang="zh-TW" altLang="en-US"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endParaRP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FF0000"/>
                          </a:solidFill>
                          <a:effectLst/>
                          <a:latin typeface="Times New Roman" panose="02020603050405020304" pitchFamily="18" charset="0"/>
                          <a:ea typeface="新細明體" charset="-120"/>
                          <a:cs typeface="Times New Roman" panose="02020603050405020304" pitchFamily="18" charset="0"/>
                        </a:rPr>
                        <a:t>47</a:t>
                      </a:r>
                    </a:p>
                  </a:txBody>
                  <a:tcPr marL="19050" marR="19050" marT="19050" marB="1905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494370699"/>
                  </a:ext>
                </a:extLst>
              </a:tr>
            </a:tbl>
          </a:graphicData>
        </a:graphic>
      </p:graphicFrame>
      <p:sp>
        <p:nvSpPr>
          <p:cNvPr id="3" name="投影片編號版面配置區 2"/>
          <p:cNvSpPr>
            <a:spLocks noGrp="1"/>
          </p:cNvSpPr>
          <p:nvPr>
            <p:ph type="sldNum" sz="quarter" idx="12"/>
          </p:nvPr>
        </p:nvSpPr>
        <p:spPr/>
        <p:txBody>
          <a:bodyPr/>
          <a:lstStyle/>
          <a:p>
            <a:pPr>
              <a:defRPr/>
            </a:pPr>
            <a:fld id="{5800BC90-1A5C-46FB-B17F-43DF00D39C37}" type="slidenum">
              <a:rPr lang="en-US" smtClean="0"/>
              <a:pPr>
                <a:defRPr/>
              </a:pPr>
              <a:t>20</a:t>
            </a:fld>
            <a:endParaRPr lang="en-US" dirty="0"/>
          </a:p>
        </p:txBody>
      </p:sp>
    </p:spTree>
    <p:extLst>
      <p:ext uri="{BB962C8B-B14F-4D97-AF65-F5344CB8AC3E}">
        <p14:creationId xmlns:p14="http://schemas.microsoft.com/office/powerpoint/2010/main" val="42452475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23013" y="599079"/>
            <a:ext cx="8911687" cy="772523"/>
          </a:xfrm>
        </p:spPr>
        <p:txBody>
          <a:bodyPr/>
          <a:lstStyle/>
          <a:p>
            <a:pPr algn="ctr"/>
            <a:r>
              <a:rPr lang="zh-TW" altLang="en-US" sz="4000" dirty="0">
                <a:solidFill>
                  <a:srgbClr val="178DBB"/>
                </a:solidFill>
                <a:latin typeface="標楷體" pitchFamily="65" charset="-120"/>
                <a:ea typeface="標楷體" pitchFamily="65" charset="-120"/>
              </a:rPr>
              <a:t>教師期刊論文</a:t>
            </a:r>
            <a:r>
              <a:rPr lang="zh-TW" altLang="en-US" sz="4000" dirty="0" smtClean="0">
                <a:solidFill>
                  <a:srgbClr val="178DBB"/>
                </a:solidFill>
                <a:latin typeface="標楷體" pitchFamily="65" charset="-120"/>
                <a:ea typeface="標楷體" pitchFamily="65" charset="-120"/>
              </a:rPr>
              <a:t>統計</a:t>
            </a:r>
            <a:endParaRPr lang="zh-TW" altLang="en-US" sz="4000" dirty="0">
              <a:solidFill>
                <a:srgbClr val="0099FF"/>
              </a:solidFill>
            </a:endParaRPr>
          </a:p>
        </p:txBody>
      </p:sp>
      <p:graphicFrame>
        <p:nvGraphicFramePr>
          <p:cNvPr id="8" name="表格 7"/>
          <p:cNvGraphicFramePr>
            <a:graphicFrameLocks noGrp="1"/>
          </p:cNvGraphicFramePr>
          <p:nvPr>
            <p:extLst>
              <p:ext uri="{D42A27DB-BD31-4B8C-83A1-F6EECF244321}">
                <p14:modId xmlns:p14="http://schemas.microsoft.com/office/powerpoint/2010/main" val="1755841540"/>
              </p:ext>
            </p:extLst>
          </p:nvPr>
        </p:nvGraphicFramePr>
        <p:xfrm>
          <a:off x="4364697" y="1776046"/>
          <a:ext cx="3966644" cy="4154812"/>
        </p:xfrm>
        <a:graphic>
          <a:graphicData uri="http://schemas.openxmlformats.org/drawingml/2006/table">
            <a:tbl>
              <a:tblPr firstRow="1" bandRow="1">
                <a:tableStyleId>{5C22544A-7EE6-4342-B048-85BDC9FD1C3A}</a:tableStyleId>
              </a:tblPr>
              <a:tblGrid>
                <a:gridCol w="1969797">
                  <a:extLst>
                    <a:ext uri="{9D8B030D-6E8A-4147-A177-3AD203B41FA5}">
                      <a16:colId xmlns:a16="http://schemas.microsoft.com/office/drawing/2014/main" val="1685837609"/>
                    </a:ext>
                  </a:extLst>
                </a:gridCol>
                <a:gridCol w="1996847">
                  <a:extLst>
                    <a:ext uri="{9D8B030D-6E8A-4147-A177-3AD203B41FA5}">
                      <a16:colId xmlns:a16="http://schemas.microsoft.com/office/drawing/2014/main" val="1515665297"/>
                    </a:ext>
                  </a:extLst>
                </a:gridCol>
              </a:tblGrid>
              <a:tr h="460008">
                <a:tc>
                  <a:txBody>
                    <a:bodyPr/>
                    <a:lstStyle/>
                    <a:p>
                      <a:pPr algn="ctr"/>
                      <a:r>
                        <a:rPr lang="zh-TW" altLang="en-US" sz="2400" b="1" dirty="0" smtClean="0">
                          <a:latin typeface="標楷體" panose="03000509000000000000" pitchFamily="65" charset="-120"/>
                          <a:ea typeface="標楷體" panose="03000509000000000000" pitchFamily="65" charset="-120"/>
                        </a:rPr>
                        <a:t>教師姓名</a:t>
                      </a:r>
                      <a:endParaRPr lang="zh-TW" altLang="en-US" sz="2400" b="1" dirty="0">
                        <a:latin typeface="標楷體" panose="03000509000000000000" pitchFamily="65" charset="-120"/>
                        <a:ea typeface="標楷體" panose="03000509000000000000" pitchFamily="65" charset="-12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2022-</a:t>
                      </a:r>
                      <a:r>
                        <a:rPr lang="zh-TW" altLang="en-US" sz="2400" dirty="0" smtClean="0">
                          <a:latin typeface="標楷體" panose="03000509000000000000" pitchFamily="65" charset="-120"/>
                          <a:ea typeface="標楷體" panose="03000509000000000000" pitchFamily="65" charset="-120"/>
                        </a:rPr>
                        <a:t>論文數</a:t>
                      </a:r>
                      <a:endParaRPr lang="zh-TW" altLang="en-US" sz="2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589122440"/>
                  </a:ext>
                </a:extLst>
              </a:tr>
              <a:tr h="45513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黃彬芳</a:t>
                      </a:r>
                      <a:endParaRPr lang="en-US" altLang="zh-TW" sz="2400" b="1" i="0" kern="1200" dirty="0" smtClean="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algn="ctr"/>
                      <a:r>
                        <a:rPr lang="en-US" altLang="zh-TW" sz="2400" b="1" dirty="0" smtClean="0">
                          <a:latin typeface="Times New Roman" panose="02020603050405020304" pitchFamily="18" charset="0"/>
                          <a:cs typeface="Times New Roman" panose="02020603050405020304" pitchFamily="18" charset="0"/>
                        </a:rPr>
                        <a:t>11</a:t>
                      </a:r>
                      <a:endParaRPr lang="zh-TW" alt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93780637"/>
                  </a:ext>
                </a:extLst>
              </a:tr>
              <a:tr h="45513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張大元</a:t>
                      </a:r>
                      <a:endParaRPr lang="en-US" altLang="zh-TW" sz="2400" b="1" i="0" kern="1200" dirty="0" smtClean="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algn="ctr"/>
                      <a:r>
                        <a:rPr lang="en-US" altLang="zh-TW" sz="2400" b="1" dirty="0" smtClean="0">
                          <a:latin typeface="Times New Roman" panose="02020603050405020304" pitchFamily="18" charset="0"/>
                          <a:cs typeface="Times New Roman" panose="02020603050405020304" pitchFamily="18" charset="0"/>
                        </a:rPr>
                        <a:t>7</a:t>
                      </a:r>
                      <a:endParaRPr lang="zh-TW" alt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31575879"/>
                  </a:ext>
                </a:extLst>
              </a:tr>
              <a:tr h="45513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袁明豪</a:t>
                      </a:r>
                      <a:endParaRPr lang="en-US" altLang="zh-TW" sz="2400" b="1" i="0" kern="1200" dirty="0" smtClean="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algn="ctr"/>
                      <a:r>
                        <a:rPr lang="en-US" altLang="zh-TW" sz="2400" b="1" dirty="0" smtClean="0">
                          <a:latin typeface="Times New Roman" panose="02020603050405020304" pitchFamily="18" charset="0"/>
                          <a:cs typeface="Times New Roman" panose="02020603050405020304" pitchFamily="18" charset="0"/>
                        </a:rPr>
                        <a:t>7</a:t>
                      </a:r>
                      <a:endParaRPr lang="zh-TW" alt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43401009"/>
                  </a:ext>
                </a:extLst>
              </a:tr>
              <a:tr h="45513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楊禮豪</a:t>
                      </a:r>
                      <a:endParaRPr lang="en-US" altLang="zh-TW" sz="2400" b="1" i="0" kern="1200" dirty="0" smtClean="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algn="ctr"/>
                      <a:r>
                        <a:rPr lang="en-US" altLang="zh-TW" sz="2400" b="1" dirty="0" smtClean="0">
                          <a:latin typeface="Times New Roman" panose="02020603050405020304" pitchFamily="18" charset="0"/>
                          <a:cs typeface="Times New Roman" panose="02020603050405020304" pitchFamily="18" charset="0"/>
                        </a:rPr>
                        <a:t>6</a:t>
                      </a:r>
                      <a:endParaRPr lang="zh-TW" alt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35714977"/>
                  </a:ext>
                </a:extLst>
              </a:tr>
              <a:tr h="45513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林若婷</a:t>
                      </a:r>
                      <a:endParaRPr lang="en-US" altLang="zh-TW" sz="2400" b="1" i="0" kern="1200" dirty="0" smtClean="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algn="ctr"/>
                      <a:r>
                        <a:rPr lang="en-US" altLang="zh-TW" sz="2400" b="1" dirty="0" smtClean="0">
                          <a:latin typeface="Times New Roman" panose="02020603050405020304" pitchFamily="18" charset="0"/>
                          <a:cs typeface="Times New Roman" panose="02020603050405020304" pitchFamily="18" charset="0"/>
                        </a:rPr>
                        <a:t>5</a:t>
                      </a:r>
                      <a:endParaRPr lang="zh-TW" alt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40789383"/>
                  </a:ext>
                </a:extLst>
              </a:tr>
              <a:tr h="45513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王怡人</a:t>
                      </a:r>
                      <a:endParaRPr lang="en-US" altLang="zh-TW" sz="2400" b="1" i="0" kern="1200" dirty="0" smtClean="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algn="ctr"/>
                      <a:r>
                        <a:rPr lang="en-US" altLang="zh-TW" sz="2400" b="1" dirty="0" smtClean="0">
                          <a:latin typeface="Times New Roman" panose="02020603050405020304" pitchFamily="18" charset="0"/>
                          <a:cs typeface="Times New Roman" panose="02020603050405020304" pitchFamily="18" charset="0"/>
                        </a:rPr>
                        <a:t>5</a:t>
                      </a:r>
                      <a:endParaRPr lang="zh-TW" alt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93705764"/>
                  </a:ext>
                </a:extLst>
              </a:tr>
              <a:tr h="4758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陳振菶</a:t>
                      </a:r>
                      <a:endParaRPr lang="en-US" altLang="zh-TW" sz="2400" b="1" i="0" kern="1200" dirty="0" smtClean="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algn="ctr"/>
                      <a:r>
                        <a:rPr lang="en-US" altLang="zh-TW" sz="2400" b="1" dirty="0" smtClean="0">
                          <a:latin typeface="Times New Roman" panose="02020603050405020304" pitchFamily="18" charset="0"/>
                          <a:cs typeface="Times New Roman" panose="02020603050405020304" pitchFamily="18" charset="0"/>
                        </a:rPr>
                        <a:t>3</a:t>
                      </a:r>
                      <a:endParaRPr lang="zh-TW" alt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92493097"/>
                  </a:ext>
                </a:extLst>
              </a:tr>
              <a:tr h="4758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王義文</a:t>
                      </a:r>
                      <a:endParaRPr lang="en-US" altLang="zh-TW" sz="2400" b="1" i="0" kern="1200" dirty="0" smtClean="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algn="ctr"/>
                      <a:r>
                        <a:rPr lang="en-US" altLang="zh-TW" sz="2400" b="1" dirty="0" smtClean="0">
                          <a:latin typeface="Times New Roman" panose="02020603050405020304" pitchFamily="18" charset="0"/>
                          <a:cs typeface="Times New Roman" panose="02020603050405020304" pitchFamily="18" charset="0"/>
                        </a:rPr>
                        <a:t>2</a:t>
                      </a:r>
                      <a:endParaRPr lang="zh-TW" altLang="en-US"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2667085"/>
                  </a:ext>
                </a:extLst>
              </a:tr>
            </a:tbl>
          </a:graphicData>
        </a:graphic>
      </p:graphicFrame>
      <p:sp>
        <p:nvSpPr>
          <p:cNvPr id="3" name="投影片編號版面配置區 2"/>
          <p:cNvSpPr>
            <a:spLocks noGrp="1"/>
          </p:cNvSpPr>
          <p:nvPr>
            <p:ph type="sldNum" sz="quarter" idx="12"/>
          </p:nvPr>
        </p:nvSpPr>
        <p:spPr/>
        <p:txBody>
          <a:bodyPr/>
          <a:lstStyle/>
          <a:p>
            <a:pPr>
              <a:defRPr/>
            </a:pPr>
            <a:fld id="{5800BC90-1A5C-46FB-B17F-43DF00D39C37}" type="slidenum">
              <a:rPr lang="en-US" smtClean="0"/>
              <a:pPr>
                <a:defRPr/>
              </a:pPr>
              <a:t>21</a:t>
            </a:fld>
            <a:endParaRPr lang="en-US" dirty="0"/>
          </a:p>
        </p:txBody>
      </p:sp>
    </p:spTree>
    <p:extLst>
      <p:ext uri="{BB962C8B-B14F-4D97-AF65-F5344CB8AC3E}">
        <p14:creationId xmlns:p14="http://schemas.microsoft.com/office/powerpoint/2010/main" val="32522359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1"/>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6" name="Rectangle 24"/>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7" name="Rectangle 27"/>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8" name="Rectangle 30"/>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9" name="Rectangle 33"/>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0" name="Rectangle 36"/>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1" name="Rectangle 39"/>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2" name="Rectangle 42"/>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3" name="Rectangle 16"/>
          <p:cNvSpPr>
            <a:spLocks noChangeArrowheads="1"/>
          </p:cNvSpPr>
          <p:nvPr/>
        </p:nvSpPr>
        <p:spPr bwMode="auto">
          <a:xfrm>
            <a:off x="3792538" y="260351"/>
            <a:ext cx="5040312"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職安系獎助學金</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151564" name="矩形 4"/>
          <p:cNvSpPr>
            <a:spLocks noChangeArrowheads="1"/>
          </p:cNvSpPr>
          <p:nvPr/>
        </p:nvSpPr>
        <p:spPr bwMode="auto">
          <a:xfrm>
            <a:off x="1311274" y="1235869"/>
            <a:ext cx="9952471" cy="45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lvl="0" algn="just" defTabSz="457200">
              <a:spcBef>
                <a:spcPts val="1000"/>
              </a:spcBef>
              <a:buClr>
                <a:srgbClr val="ED7D31"/>
              </a:buClr>
              <a:buNone/>
              <a:defRPr/>
            </a:pPr>
            <a:r>
              <a:rPr kumimoji="0" lang="zh-TW" altLang="en-US" sz="2800" dirty="0">
                <a:solidFill>
                  <a:srgbClr val="404040"/>
                </a:solidFill>
                <a:latin typeface="Times New Roman" pitchFamily="18" charset="0"/>
                <a:ea typeface="標楷體" pitchFamily="65" charset="-120"/>
                <a:cs typeface="Times New Roman" pitchFamily="18" charset="0"/>
              </a:rPr>
              <a:t>中國醫藥大學</a:t>
            </a:r>
            <a:r>
              <a:rPr kumimoji="0" lang="zh-TW" altLang="en-US" sz="2800" dirty="0" smtClean="0">
                <a:solidFill>
                  <a:srgbClr val="404040"/>
                </a:solidFill>
                <a:latin typeface="Times New Roman" pitchFamily="18" charset="0"/>
                <a:ea typeface="標楷體" pitchFamily="65" charset="-120"/>
                <a:cs typeface="Times New Roman" pitchFamily="18" charset="0"/>
              </a:rPr>
              <a:t>職業</a:t>
            </a:r>
            <a:r>
              <a:rPr kumimoji="0" lang="zh-TW" altLang="en-US" sz="2800" dirty="0">
                <a:solidFill>
                  <a:srgbClr val="404040"/>
                </a:solidFill>
                <a:latin typeface="Times New Roman" pitchFamily="18" charset="0"/>
                <a:ea typeface="標楷體" pitchFamily="65" charset="-120"/>
                <a:cs typeface="Times New Roman" pitchFamily="18" charset="0"/>
              </a:rPr>
              <a:t>安全與衛生學系學生卓越培育基金</a:t>
            </a:r>
            <a:endParaRPr kumimoji="0" lang="en-US" altLang="zh-TW" sz="2800" dirty="0" smtClean="0">
              <a:solidFill>
                <a:srgbClr val="404040"/>
              </a:solidFill>
              <a:latin typeface="Times New Roman" pitchFamily="18" charset="0"/>
              <a:ea typeface="標楷體" pitchFamily="65" charset="-120"/>
              <a:cs typeface="Times New Roman" pitchFamily="18" charset="0"/>
            </a:endParaRPr>
          </a:p>
          <a:p>
            <a:pPr marL="342900" lvl="0" indent="-342900" algn="just" defTabSz="457200">
              <a:spcBef>
                <a:spcPts val="1000"/>
              </a:spcBef>
              <a:buClr>
                <a:srgbClr val="ED7D31"/>
              </a:buClr>
              <a:buFont typeface="Wingdings 3" pitchFamily="18" charset="2"/>
              <a:buChar char=""/>
              <a:defRPr/>
            </a:pPr>
            <a:r>
              <a:rPr kumimoji="0" lang="zh-TW" altLang="en-US" sz="2800" dirty="0" smtClean="0">
                <a:solidFill>
                  <a:srgbClr val="404040"/>
                </a:solidFill>
                <a:latin typeface="Times New Roman" pitchFamily="18" charset="0"/>
                <a:ea typeface="標楷體" pitchFamily="65" charset="-120"/>
                <a:cs typeface="Times New Roman" pitchFamily="18" charset="0"/>
              </a:rPr>
              <a:t>獎勵項目：</a:t>
            </a:r>
          </a:p>
          <a:p>
            <a:pPr marL="1200150" lvl="1" indent="-457200" algn="just">
              <a:spcBef>
                <a:spcPts val="1000"/>
              </a:spcBef>
              <a:buClr>
                <a:srgbClr val="ED7D31"/>
              </a:buClr>
              <a:buFont typeface="Wingdings" panose="05000000000000000000" pitchFamily="2" charset="2"/>
              <a:buChar char="p"/>
              <a:defRPr/>
            </a:pPr>
            <a:r>
              <a:rPr lang="zh-TW" altLang="en-US" sz="2400" dirty="0">
                <a:latin typeface="標楷體" panose="03000509000000000000" pitchFamily="65" charset="-120"/>
                <a:ea typeface="標楷體" panose="03000509000000000000" pitchFamily="65" charset="-120"/>
              </a:rPr>
              <a:t>考取職業安全衛生管理員、職業安全管理師、職業衛生管理師及 作業環境測定技術士等專業證照，得申請</a:t>
            </a:r>
            <a:r>
              <a:rPr lang="zh-TW" altLang="en-US" sz="2400" dirty="0">
                <a:solidFill>
                  <a:srgbClr val="FF0000"/>
                </a:solidFill>
                <a:latin typeface="標楷體" panose="03000509000000000000" pitchFamily="65" charset="-120"/>
                <a:ea typeface="標楷體" panose="03000509000000000000" pitchFamily="65" charset="-120"/>
              </a:rPr>
              <a:t>獎勵金全額報名費</a:t>
            </a:r>
            <a:r>
              <a:rPr lang="zh-TW" altLang="en-US" sz="2400" dirty="0">
                <a:latin typeface="標楷體" panose="03000509000000000000" pitchFamily="65" charset="-120"/>
                <a:ea typeface="標楷體" panose="03000509000000000000" pitchFamily="65" charset="-120"/>
              </a:rPr>
              <a:t>。 </a:t>
            </a:r>
            <a:endParaRPr lang="en-US" altLang="zh-TW" sz="2400" dirty="0" smtClean="0">
              <a:latin typeface="標楷體" panose="03000509000000000000" pitchFamily="65" charset="-120"/>
              <a:ea typeface="標楷體" panose="03000509000000000000" pitchFamily="65" charset="-120"/>
            </a:endParaRPr>
          </a:p>
          <a:p>
            <a:pPr marL="1200150" lvl="1" indent="-457200" algn="just" defTabSz="457200">
              <a:spcBef>
                <a:spcPts val="1000"/>
              </a:spcBef>
              <a:buClr>
                <a:srgbClr val="ED7D31"/>
              </a:buClr>
              <a:buFont typeface="Wingdings" panose="05000000000000000000" pitchFamily="2" charset="2"/>
              <a:buChar char="p"/>
              <a:defRPr/>
            </a:pPr>
            <a:r>
              <a:rPr lang="zh-TW" altLang="en-US" sz="2400" dirty="0" smtClean="0">
                <a:latin typeface="標楷體" panose="03000509000000000000" pitchFamily="65" charset="-120"/>
                <a:ea typeface="標楷體" panose="03000509000000000000" pitchFamily="65" charset="-120"/>
              </a:rPr>
              <a:t>考取</a:t>
            </a:r>
            <a:r>
              <a:rPr lang="zh-TW" altLang="en-US" sz="2400" dirty="0">
                <a:latin typeface="標楷體" panose="03000509000000000000" pitchFamily="65" charset="-120"/>
                <a:ea typeface="標楷體" panose="03000509000000000000" pitchFamily="65" charset="-120"/>
              </a:rPr>
              <a:t>職業</a:t>
            </a:r>
            <a:r>
              <a:rPr lang="zh-TW" altLang="en-US" sz="2400" dirty="0" smtClean="0">
                <a:latin typeface="標楷體" panose="03000509000000000000" pitchFamily="65" charset="-120"/>
                <a:ea typeface="標楷體" panose="03000509000000000000" pitchFamily="65" charset="-120"/>
              </a:rPr>
              <a:t>衛生</a:t>
            </a:r>
            <a:r>
              <a:rPr lang="zh-TW" altLang="en-US" sz="2400" dirty="0">
                <a:latin typeface="標楷體" panose="03000509000000000000" pitchFamily="65" charset="-120"/>
                <a:ea typeface="標楷體" panose="03000509000000000000" pitchFamily="65" charset="-120"/>
              </a:rPr>
              <a:t>技師、工業安全技師、環境工程技師及消防設備士 </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師</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等專業證照，得申請</a:t>
            </a:r>
            <a:r>
              <a:rPr lang="zh-TW" altLang="en-US" sz="2400" dirty="0">
                <a:solidFill>
                  <a:srgbClr val="FF0000"/>
                </a:solidFill>
                <a:latin typeface="標楷體" panose="03000509000000000000" pitchFamily="65" charset="-120"/>
                <a:ea typeface="標楷體" panose="03000509000000000000" pitchFamily="65" charset="-120"/>
              </a:rPr>
              <a:t>獎勵金全額報名費</a:t>
            </a:r>
            <a:r>
              <a:rPr lang="zh-TW" altLang="en-US" sz="2400" dirty="0">
                <a:latin typeface="標楷體" panose="03000509000000000000" pitchFamily="65" charset="-120"/>
                <a:ea typeface="標楷體" panose="03000509000000000000" pitchFamily="65" charset="-120"/>
              </a:rPr>
              <a:t>。 </a:t>
            </a:r>
            <a:endParaRPr lang="en-US" altLang="zh-TW" sz="2400" dirty="0" smtClean="0">
              <a:latin typeface="標楷體" panose="03000509000000000000" pitchFamily="65" charset="-120"/>
              <a:ea typeface="標楷體" panose="03000509000000000000" pitchFamily="65" charset="-120"/>
            </a:endParaRPr>
          </a:p>
          <a:p>
            <a:pPr marL="1200150" lvl="1" indent="-457200" algn="just" defTabSz="457200">
              <a:spcBef>
                <a:spcPts val="1000"/>
              </a:spcBef>
              <a:buClr>
                <a:srgbClr val="ED7D31"/>
              </a:buClr>
              <a:buFont typeface="Wingdings" panose="05000000000000000000" pitchFamily="2" charset="2"/>
              <a:buChar char="p"/>
              <a:defRPr/>
            </a:pPr>
            <a:r>
              <a:rPr lang="zh-TW" altLang="en-US" sz="2400" dirty="0" smtClean="0">
                <a:latin typeface="標楷體" panose="03000509000000000000" pitchFamily="65" charset="-120"/>
                <a:ea typeface="標楷體" panose="03000509000000000000" pitchFamily="65" charset="-120"/>
              </a:rPr>
              <a:t>考取</a:t>
            </a:r>
            <a:r>
              <a:rPr lang="zh-TW" altLang="en-US" sz="2400" dirty="0">
                <a:latin typeface="標楷體" panose="03000509000000000000" pitchFamily="65" charset="-120"/>
                <a:ea typeface="標楷體" panose="03000509000000000000" pitchFamily="65" charset="-120"/>
              </a:rPr>
              <a:t>空氣污染防制專責人員、廢水處理專責人員、廢棄物處理技 術員、毒性化學物質專業技術管理人員等專業證照，得申請獎勵 金新台幣伍百元整。 </a:t>
            </a:r>
            <a:endParaRPr lang="en-US" altLang="zh-TW" sz="2400" dirty="0" smtClean="0">
              <a:latin typeface="標楷體" panose="03000509000000000000" pitchFamily="65" charset="-120"/>
              <a:ea typeface="標楷體" panose="03000509000000000000" pitchFamily="65" charset="-120"/>
            </a:endParaRPr>
          </a:p>
          <a:p>
            <a:pPr marL="1200150" lvl="1" indent="-457200" algn="just" defTabSz="457200">
              <a:spcBef>
                <a:spcPts val="1000"/>
              </a:spcBef>
              <a:buClr>
                <a:srgbClr val="ED7D31"/>
              </a:buClr>
              <a:buFont typeface="Wingdings" panose="05000000000000000000" pitchFamily="2" charset="2"/>
              <a:buChar char="p"/>
              <a:defRPr/>
            </a:pPr>
            <a:r>
              <a:rPr lang="zh-TW" altLang="en-US" sz="2400" dirty="0" smtClean="0">
                <a:latin typeface="標楷體" panose="03000509000000000000" pitchFamily="65" charset="-120"/>
                <a:ea typeface="標楷體" panose="03000509000000000000" pitchFamily="65" charset="-120"/>
              </a:rPr>
              <a:t>其他</a:t>
            </a:r>
            <a:r>
              <a:rPr lang="zh-TW" altLang="en-US" sz="2400" dirty="0">
                <a:latin typeface="標楷體" panose="03000509000000000000" pitchFamily="65" charset="-120"/>
                <a:ea typeface="標楷體" panose="03000509000000000000" pitchFamily="65" charset="-120"/>
              </a:rPr>
              <a:t>專業證照，經系務會議核</a:t>
            </a:r>
            <a:r>
              <a:rPr lang="zh-TW" altLang="en-US" sz="2400" dirty="0" smtClean="0">
                <a:latin typeface="標楷體" panose="03000509000000000000" pitchFamily="65" charset="-120"/>
                <a:ea typeface="標楷體" panose="03000509000000000000" pitchFamily="65" charset="-120"/>
              </a:rPr>
              <a:t>可</a:t>
            </a:r>
            <a:r>
              <a:rPr lang="zh-TW" altLang="en-US" sz="2400" dirty="0">
                <a:latin typeface="標楷體" panose="03000509000000000000" pitchFamily="65" charset="-120"/>
                <a:ea typeface="標楷體" panose="03000509000000000000" pitchFamily="65" charset="-120"/>
              </a:rPr>
              <a:t>。</a:t>
            </a:r>
            <a:endParaRPr lang="en-US" altLang="zh-TW" sz="2400" dirty="0">
              <a:latin typeface="標楷體" panose="03000509000000000000" pitchFamily="65" charset="-120"/>
              <a:ea typeface="標楷體" panose="03000509000000000000" pitchFamily="65" charset="-120"/>
            </a:endParaRPr>
          </a:p>
        </p:txBody>
      </p:sp>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22</a:t>
            </a:fld>
            <a:endParaRPr lang="en-US" dirty="0"/>
          </a:p>
        </p:txBody>
      </p:sp>
    </p:spTree>
    <p:extLst>
      <p:ext uri="{BB962C8B-B14F-4D97-AF65-F5344CB8AC3E}">
        <p14:creationId xmlns:p14="http://schemas.microsoft.com/office/powerpoint/2010/main" val="17209085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1"/>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6" name="Rectangle 24"/>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7" name="Rectangle 27"/>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8" name="Rectangle 30"/>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9" name="Rectangle 33"/>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0" name="Rectangle 36"/>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1" name="Rectangle 39"/>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2" name="Rectangle 42"/>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3" name="Rectangle 16"/>
          <p:cNvSpPr>
            <a:spLocks noChangeArrowheads="1"/>
          </p:cNvSpPr>
          <p:nvPr/>
        </p:nvSpPr>
        <p:spPr bwMode="auto">
          <a:xfrm>
            <a:off x="3792538" y="260351"/>
            <a:ext cx="5040312"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職安系獎助學金</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151564" name="矩形 4"/>
          <p:cNvSpPr>
            <a:spLocks noChangeArrowheads="1"/>
          </p:cNvSpPr>
          <p:nvPr/>
        </p:nvSpPr>
        <p:spPr bwMode="auto">
          <a:xfrm>
            <a:off x="1311274" y="1235869"/>
            <a:ext cx="9952471" cy="194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lvl="0" algn="just" defTabSz="457200">
              <a:spcBef>
                <a:spcPts val="1000"/>
              </a:spcBef>
              <a:buClr>
                <a:srgbClr val="ED7D31"/>
              </a:buClr>
              <a:buNone/>
              <a:defRPr/>
            </a:pPr>
            <a:r>
              <a:rPr kumimoji="0" lang="zh-TW" altLang="en-US" sz="2800" dirty="0" smtClean="0">
                <a:solidFill>
                  <a:srgbClr val="404040"/>
                </a:solidFill>
                <a:latin typeface="Times New Roman" pitchFamily="18" charset="0"/>
                <a:ea typeface="標楷體" pitchFamily="65" charset="-120"/>
                <a:cs typeface="Times New Roman" pitchFamily="18" charset="0"/>
              </a:rPr>
              <a:t>中國醫藥大學職業</a:t>
            </a:r>
            <a:r>
              <a:rPr kumimoji="0" lang="zh-TW" altLang="en-US" sz="2800" dirty="0">
                <a:solidFill>
                  <a:srgbClr val="404040"/>
                </a:solidFill>
                <a:latin typeface="Times New Roman" pitchFamily="18" charset="0"/>
                <a:ea typeface="標楷體" pitchFamily="65" charset="-120"/>
                <a:cs typeface="Times New Roman" pitchFamily="18" charset="0"/>
              </a:rPr>
              <a:t>安全與衛生學系學生卓越培育基金</a:t>
            </a:r>
            <a:endParaRPr kumimoji="0" lang="en-US" altLang="zh-TW" sz="2800" dirty="0" smtClean="0">
              <a:solidFill>
                <a:srgbClr val="404040"/>
              </a:solidFill>
              <a:latin typeface="Times New Roman" pitchFamily="18" charset="0"/>
              <a:ea typeface="標楷體" pitchFamily="65" charset="-120"/>
              <a:cs typeface="Times New Roman" pitchFamily="18" charset="0"/>
            </a:endParaRPr>
          </a:p>
          <a:p>
            <a:pPr marL="342900" lvl="0" indent="-342900" algn="just" defTabSz="457200">
              <a:spcBef>
                <a:spcPts val="1000"/>
              </a:spcBef>
              <a:buClr>
                <a:srgbClr val="ED7D31"/>
              </a:buClr>
              <a:buFont typeface="Wingdings 3" pitchFamily="18" charset="2"/>
              <a:buChar char=""/>
              <a:defRPr/>
            </a:pPr>
            <a:r>
              <a:rPr kumimoji="0" lang="zh-TW" altLang="en-US" sz="2800" dirty="0" smtClean="0">
                <a:solidFill>
                  <a:srgbClr val="404040"/>
                </a:solidFill>
                <a:latin typeface="Times New Roman" pitchFamily="18" charset="0"/>
                <a:ea typeface="標楷體" pitchFamily="65" charset="-120"/>
                <a:cs typeface="Times New Roman" pitchFamily="18" charset="0"/>
              </a:rPr>
              <a:t>獎勵項目：</a:t>
            </a:r>
          </a:p>
          <a:p>
            <a:pPr marL="1200150" lvl="1" indent="-457200" algn="just" defTabSz="457200">
              <a:spcBef>
                <a:spcPts val="1000"/>
              </a:spcBef>
              <a:buClr>
                <a:srgbClr val="ED7D31"/>
              </a:buClr>
              <a:buFont typeface="Wingdings" panose="05000000000000000000" pitchFamily="2" charset="2"/>
              <a:buChar char="p"/>
              <a:defRPr/>
            </a:pPr>
            <a:r>
              <a:rPr lang="zh-TW" altLang="zh-TW" sz="2400" dirty="0" smtClean="0">
                <a:latin typeface="標楷體" panose="03000509000000000000" pitchFamily="65" charset="-120"/>
                <a:ea typeface="標楷體" panose="03000509000000000000" pitchFamily="65" charset="-120"/>
              </a:rPr>
              <a:t>通過</a:t>
            </a:r>
            <a:r>
              <a:rPr lang="zh-TW" altLang="zh-TW" sz="2400" dirty="0">
                <a:latin typeface="標楷體" panose="03000509000000000000" pitchFamily="65" charset="-120"/>
                <a:ea typeface="標楷體" panose="03000509000000000000" pitchFamily="65" charset="-120"/>
              </a:rPr>
              <a:t>校外英文檢定，學生英文能力檢測達檢定標準發給獎勵金（每人</a:t>
            </a:r>
            <a:r>
              <a:rPr lang="zh-TW" altLang="zh-TW" sz="2400" dirty="0" smtClean="0">
                <a:latin typeface="標楷體" panose="03000509000000000000" pitchFamily="65" charset="-120"/>
                <a:ea typeface="標楷體" panose="03000509000000000000" pitchFamily="65" charset="-120"/>
              </a:rPr>
              <a:t>在學</a:t>
            </a:r>
            <a:r>
              <a:rPr lang="zh-TW" altLang="en-US" sz="2400" dirty="0">
                <a:latin typeface="標楷體" panose="03000509000000000000" pitchFamily="65" charset="-120"/>
                <a:ea typeface="標楷體" panose="03000509000000000000" pitchFamily="65" charset="-120"/>
              </a:rPr>
              <a:t>期</a:t>
            </a:r>
            <a:r>
              <a:rPr lang="zh-TW" altLang="zh-TW" sz="2400" dirty="0" smtClean="0">
                <a:latin typeface="標楷體" panose="03000509000000000000" pitchFamily="65" charset="-120"/>
                <a:ea typeface="標楷體" panose="03000509000000000000" pitchFamily="65" charset="-120"/>
              </a:rPr>
              <a:t>間</a:t>
            </a:r>
            <a:r>
              <a:rPr lang="zh-TW" altLang="zh-TW" sz="2400" dirty="0">
                <a:latin typeface="標楷體" panose="03000509000000000000" pitchFamily="65" charset="-120"/>
                <a:ea typeface="標楷體" panose="03000509000000000000" pitchFamily="65" charset="-120"/>
              </a:rPr>
              <a:t>以申請一次為限</a:t>
            </a:r>
            <a:r>
              <a:rPr lang="zh-TW" altLang="zh-TW" sz="2400" dirty="0" smtClean="0">
                <a:latin typeface="標楷體" panose="03000509000000000000" pitchFamily="65" charset="-120"/>
                <a:ea typeface="標楷體" panose="03000509000000000000" pitchFamily="65" charset="-120"/>
              </a:rPr>
              <a:t>），獎金</a:t>
            </a:r>
            <a:r>
              <a:rPr lang="zh-TW" altLang="zh-TW" sz="2400" dirty="0">
                <a:latin typeface="標楷體" panose="03000509000000000000" pitchFamily="65" charset="-120"/>
                <a:ea typeface="標楷體" panose="03000509000000000000" pitchFamily="65" charset="-120"/>
              </a:rPr>
              <a:t>補助標準訂定如下表</a:t>
            </a:r>
            <a:r>
              <a:rPr lang="zh-TW" altLang="zh-TW" sz="2400" dirty="0" smtClean="0">
                <a:latin typeface="標楷體" panose="03000509000000000000" pitchFamily="65" charset="-120"/>
                <a:ea typeface="標楷體" panose="03000509000000000000" pitchFamily="65" charset="-120"/>
              </a:rPr>
              <a:t>：</a:t>
            </a:r>
            <a:endParaRPr kumimoji="0" lang="en-US" altLang="zh-TW" sz="2400" dirty="0" smtClean="0">
              <a:solidFill>
                <a:srgbClr val="404040"/>
              </a:solidFill>
              <a:latin typeface="標楷體" panose="03000509000000000000" pitchFamily="65" charset="-120"/>
              <a:ea typeface="標楷體" panose="03000509000000000000" pitchFamily="65" charset="-120"/>
              <a:cs typeface="Times New Roman" pitchFamily="18"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2740106045"/>
              </p:ext>
            </p:extLst>
          </p:nvPr>
        </p:nvGraphicFramePr>
        <p:xfrm>
          <a:off x="1203581" y="3307235"/>
          <a:ext cx="10218226" cy="2823690"/>
        </p:xfrm>
        <a:graphic>
          <a:graphicData uri="http://schemas.openxmlformats.org/drawingml/2006/table">
            <a:tbl>
              <a:tblPr firstRow="1" firstCol="1" lastRow="1" lastCol="1" bandRow="1" bandCol="1"/>
              <a:tblGrid>
                <a:gridCol w="1132475">
                  <a:extLst>
                    <a:ext uri="{9D8B030D-6E8A-4147-A177-3AD203B41FA5}">
                      <a16:colId xmlns:a16="http://schemas.microsoft.com/office/drawing/2014/main" val="3076853073"/>
                    </a:ext>
                  </a:extLst>
                </a:gridCol>
                <a:gridCol w="951401">
                  <a:extLst>
                    <a:ext uri="{9D8B030D-6E8A-4147-A177-3AD203B41FA5}">
                      <a16:colId xmlns:a16="http://schemas.microsoft.com/office/drawing/2014/main" val="3295645755"/>
                    </a:ext>
                  </a:extLst>
                </a:gridCol>
                <a:gridCol w="1466850">
                  <a:extLst>
                    <a:ext uri="{9D8B030D-6E8A-4147-A177-3AD203B41FA5}">
                      <a16:colId xmlns:a16="http://schemas.microsoft.com/office/drawing/2014/main" val="555622816"/>
                    </a:ext>
                  </a:extLst>
                </a:gridCol>
                <a:gridCol w="1562100">
                  <a:extLst>
                    <a:ext uri="{9D8B030D-6E8A-4147-A177-3AD203B41FA5}">
                      <a16:colId xmlns:a16="http://schemas.microsoft.com/office/drawing/2014/main" val="4108992020"/>
                    </a:ext>
                  </a:extLst>
                </a:gridCol>
                <a:gridCol w="1600200">
                  <a:extLst>
                    <a:ext uri="{9D8B030D-6E8A-4147-A177-3AD203B41FA5}">
                      <a16:colId xmlns:a16="http://schemas.microsoft.com/office/drawing/2014/main" val="1281562309"/>
                    </a:ext>
                  </a:extLst>
                </a:gridCol>
                <a:gridCol w="1314450">
                  <a:extLst>
                    <a:ext uri="{9D8B030D-6E8A-4147-A177-3AD203B41FA5}">
                      <a16:colId xmlns:a16="http://schemas.microsoft.com/office/drawing/2014/main" val="4061832935"/>
                    </a:ext>
                  </a:extLst>
                </a:gridCol>
                <a:gridCol w="1009650">
                  <a:extLst>
                    <a:ext uri="{9D8B030D-6E8A-4147-A177-3AD203B41FA5}">
                      <a16:colId xmlns:a16="http://schemas.microsoft.com/office/drawing/2014/main" val="2657992449"/>
                    </a:ext>
                  </a:extLst>
                </a:gridCol>
                <a:gridCol w="1181100">
                  <a:extLst>
                    <a:ext uri="{9D8B030D-6E8A-4147-A177-3AD203B41FA5}">
                      <a16:colId xmlns:a16="http://schemas.microsoft.com/office/drawing/2014/main" val="1234625094"/>
                    </a:ext>
                  </a:extLst>
                </a:gridCol>
              </a:tblGrid>
              <a:tr h="798082">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獎勵</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金額</a:t>
                      </a:r>
                      <a:endParaRPr lang="zh-TW" sz="2000" kern="100" dirty="0">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CEFR</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全民英檢</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CEPT</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多益</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TOEIC</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托福</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TOELF</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ITP</a:t>
                      </a:r>
                      <a:r>
                        <a:rPr lang="zh-TW" sz="2000" kern="0" dirty="0">
                          <a:solidFill>
                            <a:srgbClr val="0000FF"/>
                          </a:solidFill>
                          <a:effectLst/>
                          <a:latin typeface="標楷體" panose="03000509000000000000" pitchFamily="65" charset="-120"/>
                          <a:ea typeface="標楷體" panose="03000509000000000000" pitchFamily="65" charset="-120"/>
                        </a:rPr>
                        <a:t>紙筆</a:t>
                      </a:r>
                      <a:endParaRPr lang="zh-TW" sz="2000" kern="100" dirty="0">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托福</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TOELF</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IBT</a:t>
                      </a:r>
                      <a:r>
                        <a:rPr lang="zh-TW" sz="2000" kern="0" dirty="0">
                          <a:solidFill>
                            <a:srgbClr val="0000FF"/>
                          </a:solidFill>
                          <a:effectLst/>
                          <a:latin typeface="標楷體" panose="03000509000000000000" pitchFamily="65" charset="-120"/>
                          <a:ea typeface="標楷體" panose="03000509000000000000" pitchFamily="65" charset="-120"/>
                        </a:rPr>
                        <a:t>電腦</a:t>
                      </a:r>
                      <a:endParaRPr lang="zh-TW" sz="2000" kern="100" dirty="0">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雅思</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IELTS</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劍橋</a:t>
                      </a:r>
                      <a:r>
                        <a:rPr lang="zh-TW" sz="2000" kern="0" dirty="0" smtClean="0">
                          <a:solidFill>
                            <a:srgbClr val="0000FF"/>
                          </a:solidFill>
                          <a:effectLst/>
                          <a:latin typeface="標楷體" panose="03000509000000000000" pitchFamily="65" charset="-120"/>
                          <a:ea typeface="標楷體" panose="03000509000000000000" pitchFamily="65" charset="-120"/>
                        </a:rPr>
                        <a:t>國際</a:t>
                      </a:r>
                      <a:endParaRPr lang="en-US" altLang="zh-TW" sz="2000" kern="0" dirty="0" smtClean="0">
                        <a:solidFill>
                          <a:srgbClr val="0000FF"/>
                        </a:solidFill>
                        <a:effectLst/>
                        <a:latin typeface="標楷體" panose="03000509000000000000" pitchFamily="65" charset="-120"/>
                        <a:ea typeface="標楷體" panose="03000509000000000000" pitchFamily="65" charset="-120"/>
                      </a:endParaRPr>
                    </a:p>
                    <a:p>
                      <a:pPr algn="ctr">
                        <a:spcAft>
                          <a:spcPts val="0"/>
                        </a:spcAft>
                      </a:pPr>
                      <a:r>
                        <a:rPr lang="zh-TW" sz="2000" kern="0" dirty="0" smtClean="0">
                          <a:solidFill>
                            <a:srgbClr val="0000FF"/>
                          </a:solidFill>
                          <a:effectLst/>
                          <a:latin typeface="標楷體" panose="03000509000000000000" pitchFamily="65" charset="-120"/>
                          <a:ea typeface="標楷體" panose="03000509000000000000" pitchFamily="65" charset="-120"/>
                        </a:rPr>
                        <a:t>英語</a:t>
                      </a:r>
                      <a:r>
                        <a:rPr lang="zh-TW" sz="2000" kern="0" dirty="0">
                          <a:solidFill>
                            <a:srgbClr val="0000FF"/>
                          </a:solidFill>
                          <a:effectLst/>
                          <a:latin typeface="標楷體" panose="03000509000000000000" pitchFamily="65" charset="-120"/>
                          <a:ea typeface="標楷體" panose="03000509000000000000" pitchFamily="65" charset="-120"/>
                        </a:rPr>
                        <a:t>認證</a:t>
                      </a:r>
                      <a:endParaRPr lang="zh-TW" sz="2000" kern="100" dirty="0">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9312288"/>
                  </a:ext>
                </a:extLst>
              </a:tr>
              <a:tr h="552070">
                <a:tc>
                  <a:txBody>
                    <a:bodyPr/>
                    <a:lstStyle/>
                    <a:p>
                      <a:pPr algn="ctr">
                        <a:spcAft>
                          <a:spcPts val="0"/>
                        </a:spcAft>
                      </a:pPr>
                      <a:r>
                        <a:rPr lang="en-US" sz="2000" kern="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500</a:t>
                      </a:r>
                      <a:r>
                        <a:rPr lang="zh-TW" sz="2000" kern="0" dirty="0">
                          <a:solidFill>
                            <a:srgbClr val="FF0000"/>
                          </a:solidFill>
                          <a:effectLst/>
                          <a:latin typeface="標楷體" panose="03000509000000000000" pitchFamily="65" charset="-120"/>
                          <a:ea typeface="標楷體" panose="03000509000000000000" pitchFamily="65" charset="-120"/>
                        </a:rPr>
                        <a:t>元</a:t>
                      </a:r>
                      <a:endParaRPr lang="zh-TW" sz="2000" kern="100" dirty="0">
                        <a:solidFill>
                          <a:srgbClr val="FF0000"/>
                        </a:solidFill>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B1</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B2</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中級</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zh-TW" sz="2000" kern="0" dirty="0">
                          <a:solidFill>
                            <a:srgbClr val="FF00FF"/>
                          </a:solidFill>
                          <a:effectLst/>
                          <a:latin typeface="標楷體" panose="03000509000000000000" pitchFamily="65" charset="-120"/>
                          <a:ea typeface="標楷體" panose="03000509000000000000" pitchFamily="65" charset="-120"/>
                        </a:rPr>
                        <a:t>中高級</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590~639</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640~699</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500~519</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學</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520~542</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碩</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61~67</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學</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68~78</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碩</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4.5</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學</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5.0</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碩</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PET</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FCE</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70712281"/>
                  </a:ext>
                </a:extLst>
              </a:tr>
              <a:tr h="552070">
                <a:tc>
                  <a:txBody>
                    <a:bodyPr/>
                    <a:lstStyle/>
                    <a:p>
                      <a:pPr algn="ctr">
                        <a:spcAft>
                          <a:spcPts val="0"/>
                        </a:spcAft>
                      </a:pPr>
                      <a:r>
                        <a:rPr lang="en-US" sz="2000" kern="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1000</a:t>
                      </a:r>
                      <a:r>
                        <a:rPr lang="zh-TW" sz="2000" kern="0" dirty="0">
                          <a:solidFill>
                            <a:srgbClr val="FF0000"/>
                          </a:solidFill>
                          <a:effectLst/>
                          <a:latin typeface="標楷體" panose="03000509000000000000" pitchFamily="65" charset="-120"/>
                          <a:ea typeface="標楷體" panose="03000509000000000000" pitchFamily="65" charset="-120"/>
                        </a:rPr>
                        <a:t>元</a:t>
                      </a:r>
                      <a:endParaRPr lang="zh-TW" sz="2000" kern="100" dirty="0">
                        <a:solidFill>
                          <a:srgbClr val="FF0000"/>
                        </a:solidFill>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B2</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學</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zh-TW" sz="2000" kern="0">
                          <a:solidFill>
                            <a:srgbClr val="0000FF"/>
                          </a:solidFill>
                          <a:effectLst/>
                          <a:latin typeface="標楷體" panose="03000509000000000000" pitchFamily="65" charset="-120"/>
                          <a:ea typeface="標楷體" panose="03000509000000000000" pitchFamily="65" charset="-120"/>
                        </a:rPr>
                        <a:t>中高級</a:t>
                      </a:r>
                      <a:r>
                        <a:rPr lang="en-US" sz="2000" kern="0">
                          <a:solidFill>
                            <a:srgbClr val="0000FF"/>
                          </a:solidFill>
                          <a:effectLst/>
                          <a:latin typeface="標楷體" panose="03000509000000000000" pitchFamily="65" charset="-120"/>
                          <a:ea typeface="標楷體" panose="03000509000000000000" pitchFamily="65" charset="-120"/>
                        </a:rPr>
                        <a:t>(</a:t>
                      </a:r>
                      <a:r>
                        <a:rPr lang="zh-TW" sz="2000" kern="0">
                          <a:solidFill>
                            <a:srgbClr val="0000FF"/>
                          </a:solidFill>
                          <a:effectLst/>
                          <a:latin typeface="標楷體" panose="03000509000000000000" pitchFamily="65" charset="-120"/>
                          <a:ea typeface="標楷體" panose="03000509000000000000" pitchFamily="65" charset="-120"/>
                        </a:rPr>
                        <a:t>學</a:t>
                      </a:r>
                      <a:r>
                        <a:rPr lang="en-US" sz="2000" kern="0">
                          <a:solidFill>
                            <a:srgbClr val="0000FF"/>
                          </a:solidFill>
                          <a:effectLst/>
                          <a:latin typeface="標楷體" panose="03000509000000000000" pitchFamily="65" charset="-120"/>
                          <a:ea typeface="標楷體" panose="03000509000000000000" pitchFamily="65" charset="-120"/>
                        </a:rPr>
                        <a:t>)</a:t>
                      </a:r>
                      <a:endParaRPr lang="zh-TW" sz="2000" kern="10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640~784</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700~784</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520~549</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smtClean="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543~549</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68~86</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79~86</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5.5</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FCE</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9732754"/>
                  </a:ext>
                </a:extLst>
              </a:tr>
              <a:tr h="345045">
                <a:tc>
                  <a:txBody>
                    <a:bodyPr/>
                    <a:lstStyle/>
                    <a:p>
                      <a:pPr algn="ctr">
                        <a:spcAft>
                          <a:spcPts val="0"/>
                        </a:spcAft>
                      </a:pPr>
                      <a:r>
                        <a:rPr lang="en-US" sz="2000" kern="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1500</a:t>
                      </a:r>
                      <a:r>
                        <a:rPr lang="zh-TW" sz="2000" kern="0" dirty="0">
                          <a:solidFill>
                            <a:srgbClr val="FF0000"/>
                          </a:solidFill>
                          <a:effectLst/>
                          <a:latin typeface="標楷體" panose="03000509000000000000" pitchFamily="65" charset="-120"/>
                          <a:ea typeface="標楷體" panose="03000509000000000000" pitchFamily="65" charset="-120"/>
                        </a:rPr>
                        <a:t>元</a:t>
                      </a:r>
                      <a:endParaRPr lang="zh-TW" sz="2000" kern="100" dirty="0">
                        <a:solidFill>
                          <a:srgbClr val="FF0000"/>
                        </a:solidFill>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C1</a:t>
                      </a:r>
                      <a:endParaRPr lang="zh-TW"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zh-TW" sz="2000" kern="0">
                          <a:solidFill>
                            <a:srgbClr val="0000FF"/>
                          </a:solidFill>
                          <a:effectLst/>
                          <a:latin typeface="標楷體" panose="03000509000000000000" pitchFamily="65" charset="-120"/>
                          <a:ea typeface="標楷體" panose="03000509000000000000" pitchFamily="65" charset="-120"/>
                        </a:rPr>
                        <a:t>高級</a:t>
                      </a:r>
                      <a:endParaRPr lang="zh-TW" sz="2000" kern="10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785~944</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550~626</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87~109</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6.5</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CAE</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48628176"/>
                  </a:ext>
                </a:extLst>
              </a:tr>
              <a:tr h="345045">
                <a:tc>
                  <a:txBody>
                    <a:bodyPr/>
                    <a:lstStyle/>
                    <a:p>
                      <a:pPr algn="ctr">
                        <a:spcAft>
                          <a:spcPts val="0"/>
                        </a:spcAft>
                      </a:pPr>
                      <a:r>
                        <a:rPr lang="en-US" sz="2000" kern="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2000</a:t>
                      </a:r>
                      <a:r>
                        <a:rPr lang="zh-TW" sz="2000" kern="0" dirty="0">
                          <a:solidFill>
                            <a:srgbClr val="FF0000"/>
                          </a:solidFill>
                          <a:effectLst/>
                          <a:latin typeface="標楷體" panose="03000509000000000000" pitchFamily="65" charset="-120"/>
                          <a:ea typeface="標楷體" panose="03000509000000000000" pitchFamily="65" charset="-120"/>
                        </a:rPr>
                        <a:t>元</a:t>
                      </a:r>
                      <a:endParaRPr lang="zh-TW" sz="2000" kern="100" dirty="0">
                        <a:solidFill>
                          <a:srgbClr val="FF0000"/>
                        </a:solidFill>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C2</a:t>
                      </a:r>
                      <a:endParaRPr lang="zh-TW"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zh-TW" sz="2000" kern="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優級</a:t>
                      </a:r>
                      <a:endParaRPr lang="zh-TW" sz="20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945</a:t>
                      </a:r>
                      <a:r>
                        <a:rPr lang="zh-TW"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以上</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627</a:t>
                      </a:r>
                      <a:r>
                        <a:rPr lang="zh-TW" sz="2000" kern="0" dirty="0">
                          <a:solidFill>
                            <a:srgbClr val="0000FF"/>
                          </a:solidFill>
                          <a:effectLst/>
                          <a:latin typeface="標楷體" panose="03000509000000000000" pitchFamily="65" charset="-120"/>
                          <a:ea typeface="標楷體" panose="03000509000000000000" pitchFamily="65" charset="-120"/>
                        </a:rPr>
                        <a:t>以上</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110</a:t>
                      </a:r>
                      <a:r>
                        <a:rPr lang="zh-TW" sz="2000" kern="0" dirty="0">
                          <a:solidFill>
                            <a:srgbClr val="0000FF"/>
                          </a:solidFill>
                          <a:effectLst/>
                          <a:latin typeface="標楷體" panose="03000509000000000000" pitchFamily="65" charset="-120"/>
                          <a:ea typeface="標楷體" panose="03000509000000000000" pitchFamily="65" charset="-120"/>
                        </a:rPr>
                        <a:t>以上</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7.5</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CPE</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77019293"/>
                  </a:ext>
                </a:extLst>
              </a:tr>
            </a:tbl>
          </a:graphicData>
        </a:graphic>
      </p:graphicFrame>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23</a:t>
            </a:fld>
            <a:endParaRPr lang="en-US" dirty="0"/>
          </a:p>
        </p:txBody>
      </p:sp>
    </p:spTree>
    <p:extLst>
      <p:ext uri="{BB962C8B-B14F-4D97-AF65-F5344CB8AC3E}">
        <p14:creationId xmlns:p14="http://schemas.microsoft.com/office/powerpoint/2010/main" val="164525342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1"/>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6" name="Rectangle 24"/>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7" name="Rectangle 27"/>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8" name="Rectangle 30"/>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9" name="Rectangle 33"/>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0" name="Rectangle 36"/>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1" name="Rectangle 39"/>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2" name="Rectangle 42"/>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3" name="Rectangle 16"/>
          <p:cNvSpPr>
            <a:spLocks noChangeArrowheads="1"/>
          </p:cNvSpPr>
          <p:nvPr/>
        </p:nvSpPr>
        <p:spPr bwMode="auto">
          <a:xfrm>
            <a:off x="3792538" y="260351"/>
            <a:ext cx="5040312"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職安系獎助學金</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151564" name="矩形 4"/>
          <p:cNvSpPr>
            <a:spLocks noChangeArrowheads="1"/>
          </p:cNvSpPr>
          <p:nvPr/>
        </p:nvSpPr>
        <p:spPr bwMode="auto">
          <a:xfrm>
            <a:off x="1311274" y="1235869"/>
            <a:ext cx="9952471" cy="4488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lvl="0" algn="just" defTabSz="457200">
              <a:spcBef>
                <a:spcPts val="1000"/>
              </a:spcBef>
              <a:buClr>
                <a:srgbClr val="ED7D31"/>
              </a:buClr>
              <a:buNone/>
              <a:defRPr/>
            </a:pPr>
            <a:r>
              <a:rPr kumimoji="0" lang="zh-TW" altLang="en-US" sz="2800" dirty="0">
                <a:solidFill>
                  <a:srgbClr val="FF0000"/>
                </a:solidFill>
                <a:latin typeface="Times New Roman" pitchFamily="18" charset="0"/>
                <a:ea typeface="標楷體" pitchFamily="65" charset="-120"/>
                <a:cs typeface="Times New Roman" pitchFamily="18" charset="0"/>
              </a:rPr>
              <a:t>兆鼎檢驗科技有限公司邱芬芬女士</a:t>
            </a:r>
            <a:r>
              <a:rPr kumimoji="0" lang="zh-TW" altLang="en-US" sz="2800" dirty="0" smtClean="0">
                <a:solidFill>
                  <a:srgbClr val="FF0000"/>
                </a:solidFill>
                <a:latin typeface="Times New Roman" pitchFamily="18" charset="0"/>
                <a:ea typeface="標楷體" pitchFamily="65" charset="-120"/>
                <a:cs typeface="Times New Roman" pitchFamily="18" charset="0"/>
              </a:rPr>
              <a:t>獎學金</a:t>
            </a:r>
            <a:r>
              <a:rPr kumimoji="0" lang="zh-TW" altLang="en-US" sz="2800" dirty="0">
                <a:solidFill>
                  <a:srgbClr val="FF0000"/>
                </a:solidFill>
                <a:latin typeface="Times New Roman" pitchFamily="18" charset="0"/>
                <a:ea typeface="標楷體" pitchFamily="65" charset="-120"/>
                <a:cs typeface="Times New Roman" pitchFamily="18" charset="0"/>
              </a:rPr>
              <a:t> </a:t>
            </a:r>
            <a:endParaRPr kumimoji="0" lang="en-US" altLang="zh-TW" sz="2800" dirty="0" smtClean="0">
              <a:solidFill>
                <a:srgbClr val="FF0000"/>
              </a:solidFill>
              <a:latin typeface="Times New Roman" pitchFamily="18" charset="0"/>
              <a:ea typeface="標楷體" pitchFamily="65" charset="-120"/>
              <a:cs typeface="Times New Roman" pitchFamily="18" charset="0"/>
            </a:endParaRPr>
          </a:p>
          <a:p>
            <a:pPr marL="342900" lvl="0" indent="-342900" algn="just" defTabSz="457200">
              <a:spcBef>
                <a:spcPts val="1000"/>
              </a:spcBef>
              <a:buClr>
                <a:srgbClr val="ED7D31"/>
              </a:buClr>
              <a:buFont typeface="Wingdings 3" pitchFamily="18" charset="2"/>
              <a:buChar char=""/>
              <a:defRPr/>
            </a:pPr>
            <a:r>
              <a:rPr kumimoji="0" lang="zh-TW" altLang="en-US" sz="2800" dirty="0" smtClean="0">
                <a:solidFill>
                  <a:srgbClr val="404040"/>
                </a:solidFill>
                <a:latin typeface="Times New Roman" pitchFamily="18" charset="0"/>
                <a:ea typeface="標楷體" pitchFamily="65" charset="-120"/>
                <a:cs typeface="Times New Roman" pitchFamily="18" charset="0"/>
              </a:rPr>
              <a:t>獎勵項目：</a:t>
            </a:r>
          </a:p>
          <a:p>
            <a:pPr marL="1200150" lvl="1" indent="-457200" algn="just" defTabSz="457200">
              <a:spcBef>
                <a:spcPts val="1000"/>
              </a:spcBef>
              <a:buClr>
                <a:srgbClr val="ED7D31"/>
              </a:buClr>
              <a:buFont typeface="Wingdings" panose="05000000000000000000" pitchFamily="2" charset="2"/>
              <a:buChar char="p"/>
              <a:defRPr/>
            </a:pPr>
            <a:r>
              <a:rPr kumimoji="0" lang="zh-TW" altLang="en-US" sz="2400" dirty="0" smtClean="0">
                <a:solidFill>
                  <a:srgbClr val="404040"/>
                </a:solidFill>
                <a:latin typeface="Times New Roman" pitchFamily="18" charset="0"/>
                <a:ea typeface="標楷體" pitchFamily="65" charset="-120"/>
                <a:cs typeface="Times New Roman" pitchFamily="18" charset="0"/>
              </a:rPr>
              <a:t>優秀</a:t>
            </a:r>
            <a:r>
              <a:rPr kumimoji="0" lang="zh-TW" altLang="en-US" sz="2400" dirty="0">
                <a:solidFill>
                  <a:srgbClr val="404040"/>
                </a:solidFill>
                <a:latin typeface="Times New Roman" pitchFamily="18" charset="0"/>
                <a:ea typeface="標楷體" pitchFamily="65" charset="-120"/>
                <a:cs typeface="Times New Roman" pitchFamily="18" charset="0"/>
              </a:rPr>
              <a:t>學生獎學金：提供大學部二年級、三年級、四年級及碩士班各一名學生。</a:t>
            </a:r>
          </a:p>
          <a:p>
            <a:pPr marL="1200150" lvl="1" indent="-457200" algn="just" defTabSz="457200">
              <a:spcBef>
                <a:spcPts val="1000"/>
              </a:spcBef>
              <a:buClr>
                <a:srgbClr val="ED7D31"/>
              </a:buClr>
              <a:buFont typeface="Wingdings" panose="05000000000000000000" pitchFamily="2" charset="2"/>
              <a:buChar char="p"/>
              <a:defRPr/>
            </a:pPr>
            <a:r>
              <a:rPr kumimoji="0" lang="zh-TW" altLang="en-US" sz="2400" dirty="0" smtClean="0">
                <a:solidFill>
                  <a:srgbClr val="404040"/>
                </a:solidFill>
                <a:latin typeface="Times New Roman" pitchFamily="18" charset="0"/>
                <a:ea typeface="標楷體" pitchFamily="65" charset="-120"/>
                <a:cs typeface="Times New Roman" pitchFamily="18" charset="0"/>
              </a:rPr>
              <a:t>考取</a:t>
            </a:r>
            <a:r>
              <a:rPr kumimoji="0" lang="zh-TW" altLang="en-US" sz="2400" dirty="0">
                <a:solidFill>
                  <a:srgbClr val="404040"/>
                </a:solidFill>
                <a:latin typeface="Times New Roman" pitchFamily="18" charset="0"/>
                <a:ea typeface="標楷體" pitchFamily="65" charset="-120"/>
                <a:cs typeface="Times New Roman" pitchFamily="18" charset="0"/>
              </a:rPr>
              <a:t>技師獎勵金：考取國家考試工業安全技師或工礦衛生技師</a:t>
            </a:r>
            <a:r>
              <a:rPr kumimoji="0" lang="en-US" altLang="zh-TW" sz="2400" dirty="0">
                <a:solidFill>
                  <a:srgbClr val="404040"/>
                </a:solidFill>
                <a:latin typeface="Times New Roman" pitchFamily="18" charset="0"/>
                <a:ea typeface="標楷體" pitchFamily="65" charset="-120"/>
                <a:cs typeface="Times New Roman" pitchFamily="18" charset="0"/>
              </a:rPr>
              <a:t>(</a:t>
            </a:r>
            <a:r>
              <a:rPr kumimoji="0" lang="zh-TW" altLang="en-US" sz="2400" dirty="0">
                <a:solidFill>
                  <a:srgbClr val="404040"/>
                </a:solidFill>
                <a:latin typeface="Times New Roman" pitchFamily="18" charset="0"/>
                <a:ea typeface="標楷體" pitchFamily="65" charset="-120"/>
                <a:cs typeface="Times New Roman" pitchFamily="18" charset="0"/>
              </a:rPr>
              <a:t>職業衛生技師</a:t>
            </a:r>
            <a:r>
              <a:rPr kumimoji="0" lang="en-US" altLang="zh-TW" sz="2400" dirty="0">
                <a:solidFill>
                  <a:srgbClr val="404040"/>
                </a:solidFill>
                <a:latin typeface="Times New Roman" pitchFamily="18" charset="0"/>
                <a:ea typeface="標楷體" pitchFamily="65" charset="-120"/>
                <a:cs typeface="Times New Roman" pitchFamily="18" charset="0"/>
              </a:rPr>
              <a:t>)</a:t>
            </a:r>
            <a:r>
              <a:rPr kumimoji="0" lang="zh-TW" altLang="en-US" sz="2400" dirty="0">
                <a:solidFill>
                  <a:srgbClr val="404040"/>
                </a:solidFill>
                <a:latin typeface="Times New Roman" pitchFamily="18" charset="0"/>
                <a:ea typeface="標楷體" pitchFamily="65" charset="-120"/>
                <a:cs typeface="Times New Roman" pitchFamily="18" charset="0"/>
              </a:rPr>
              <a:t>。</a:t>
            </a:r>
          </a:p>
          <a:p>
            <a:pPr marL="342900" lvl="0" indent="-342900" algn="just" defTabSz="457200">
              <a:spcBef>
                <a:spcPts val="1000"/>
              </a:spcBef>
              <a:buClr>
                <a:srgbClr val="ED7D31"/>
              </a:buClr>
              <a:buFont typeface="Wingdings 3" pitchFamily="18" charset="2"/>
              <a:buChar char=""/>
              <a:defRPr/>
            </a:pPr>
            <a:r>
              <a:rPr kumimoji="0" lang="zh-TW" altLang="en-US" sz="2800" dirty="0">
                <a:solidFill>
                  <a:srgbClr val="404040"/>
                </a:solidFill>
                <a:latin typeface="Times New Roman" pitchFamily="18" charset="0"/>
                <a:ea typeface="標楷體" pitchFamily="65" charset="-120"/>
                <a:cs typeface="Times New Roman" pitchFamily="18" charset="0"/>
              </a:rPr>
              <a:t>每名獲頒獎學金</a:t>
            </a:r>
            <a:r>
              <a:rPr kumimoji="0" lang="zh-TW" altLang="en-US" sz="2800" dirty="0">
                <a:solidFill>
                  <a:srgbClr val="FF0000"/>
                </a:solidFill>
                <a:latin typeface="Times New Roman" pitchFamily="18" charset="0"/>
                <a:ea typeface="標楷體" pitchFamily="65" charset="-120"/>
                <a:cs typeface="Times New Roman" pitchFamily="18" charset="0"/>
              </a:rPr>
              <a:t>新臺幣壹萬元</a:t>
            </a:r>
            <a:r>
              <a:rPr kumimoji="0" lang="zh-TW" altLang="en-US" sz="2800" dirty="0" smtClean="0">
                <a:solidFill>
                  <a:srgbClr val="404040"/>
                </a:solidFill>
                <a:latin typeface="Times New Roman" pitchFamily="18" charset="0"/>
                <a:ea typeface="標楷體" pitchFamily="65" charset="-120"/>
                <a:cs typeface="Times New Roman" pitchFamily="18" charset="0"/>
              </a:rPr>
              <a:t>。</a:t>
            </a:r>
            <a:endParaRPr kumimoji="0" lang="en-US" altLang="zh-TW" sz="2800" dirty="0" smtClean="0">
              <a:solidFill>
                <a:srgbClr val="404040"/>
              </a:solidFill>
              <a:latin typeface="Times New Roman" pitchFamily="18" charset="0"/>
              <a:ea typeface="標楷體" pitchFamily="65" charset="-120"/>
              <a:cs typeface="Times New Roman" pitchFamily="18" charset="0"/>
            </a:endParaRPr>
          </a:p>
          <a:p>
            <a:pPr marL="342900" lvl="0" indent="-342900" algn="just" defTabSz="457200">
              <a:spcBef>
                <a:spcPts val="1000"/>
              </a:spcBef>
              <a:buClr>
                <a:srgbClr val="ED7D31"/>
              </a:buClr>
              <a:buFont typeface="Wingdings 3" pitchFamily="18" charset="2"/>
              <a:buChar char=""/>
              <a:defRPr/>
            </a:pPr>
            <a:r>
              <a:rPr kumimoji="0" lang="zh-TW" altLang="en-US" sz="2800" dirty="0">
                <a:solidFill>
                  <a:srgbClr val="404040"/>
                </a:solidFill>
                <a:latin typeface="Times New Roman" pitchFamily="18" charset="0"/>
                <a:ea typeface="標楷體" pitchFamily="65" charset="-120"/>
                <a:cs typeface="Times New Roman" pitchFamily="18" charset="0"/>
              </a:rPr>
              <a:t>獲領本獎學金之學生，畢業後至兆鼎檢驗科技有限公司應徵求職，得具備</a:t>
            </a:r>
            <a:r>
              <a:rPr kumimoji="0" lang="zh-TW" altLang="en-US" sz="2800" dirty="0">
                <a:solidFill>
                  <a:srgbClr val="FF0000"/>
                </a:solidFill>
                <a:latin typeface="Times New Roman" pitchFamily="18" charset="0"/>
                <a:ea typeface="標楷體" pitchFamily="65" charset="-120"/>
                <a:cs typeface="Times New Roman" pitchFamily="18" charset="0"/>
              </a:rPr>
              <a:t>優先錄用之資格</a:t>
            </a:r>
            <a:r>
              <a:rPr kumimoji="0" lang="zh-TW" altLang="en-US" sz="2800" dirty="0">
                <a:solidFill>
                  <a:srgbClr val="404040"/>
                </a:solidFill>
                <a:latin typeface="Times New Roman" pitchFamily="18" charset="0"/>
                <a:ea typeface="標楷體" pitchFamily="65" charset="-120"/>
                <a:cs typeface="Times New Roman" pitchFamily="18" charset="0"/>
              </a:rPr>
              <a:t>且為公司儲備幹部人才</a:t>
            </a:r>
            <a:r>
              <a:rPr kumimoji="0" lang="zh-TW" altLang="en-US" sz="2800" dirty="0" smtClean="0">
                <a:solidFill>
                  <a:srgbClr val="404040"/>
                </a:solidFill>
                <a:latin typeface="Times New Roman" pitchFamily="18" charset="0"/>
                <a:ea typeface="標楷體" pitchFamily="65" charset="-120"/>
                <a:cs typeface="Times New Roman" pitchFamily="18" charset="0"/>
              </a:rPr>
              <a:t>。</a:t>
            </a:r>
            <a:endParaRPr kumimoji="0" lang="en-US" altLang="zh-TW" sz="2800" dirty="0" smtClean="0">
              <a:solidFill>
                <a:srgbClr val="404040"/>
              </a:solidFill>
              <a:latin typeface="Times New Roman" pitchFamily="18" charset="0"/>
              <a:ea typeface="標楷體" pitchFamily="65" charset="-120"/>
              <a:cs typeface="Times New Roman" pitchFamily="18" charset="0"/>
            </a:endParaRPr>
          </a:p>
        </p:txBody>
      </p:sp>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24</a:t>
            </a:fld>
            <a:endParaRPr lang="en-US" dirty="0"/>
          </a:p>
        </p:txBody>
      </p:sp>
    </p:spTree>
    <p:extLst>
      <p:ext uri="{BB962C8B-B14F-4D97-AF65-F5344CB8AC3E}">
        <p14:creationId xmlns:p14="http://schemas.microsoft.com/office/powerpoint/2010/main" val="138277471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1"/>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6" name="Rectangle 24"/>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7" name="Rectangle 27"/>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8" name="Rectangle 30"/>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9" name="Rectangle 33"/>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0" name="Rectangle 36"/>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1" name="Rectangle 39"/>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2" name="Rectangle 42"/>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3" name="Rectangle 16"/>
          <p:cNvSpPr>
            <a:spLocks noChangeArrowheads="1"/>
          </p:cNvSpPr>
          <p:nvPr/>
        </p:nvSpPr>
        <p:spPr bwMode="auto">
          <a:xfrm>
            <a:off x="3792538" y="260351"/>
            <a:ext cx="5040312"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職安系獎助學金</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15" name="矩形 4"/>
          <p:cNvSpPr>
            <a:spLocks noChangeArrowheads="1"/>
          </p:cNvSpPr>
          <p:nvPr/>
        </p:nvSpPr>
        <p:spPr bwMode="auto">
          <a:xfrm>
            <a:off x="1311274" y="1235869"/>
            <a:ext cx="9952471" cy="524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lvl="0" algn="just" defTabSz="457200">
              <a:spcBef>
                <a:spcPts val="1000"/>
              </a:spcBef>
              <a:buClr>
                <a:srgbClr val="ED7D31"/>
              </a:buClr>
              <a:buNone/>
              <a:defRPr/>
            </a:pPr>
            <a:r>
              <a:rPr kumimoji="0" lang="zh-TW" altLang="en-US" sz="2800" dirty="0">
                <a:solidFill>
                  <a:srgbClr val="404040"/>
                </a:solidFill>
                <a:latin typeface="Times New Roman" pitchFamily="18" charset="0"/>
                <a:ea typeface="標楷體" pitchFamily="65" charset="-120"/>
                <a:cs typeface="Times New Roman" pitchFamily="18" charset="0"/>
              </a:rPr>
              <a:t>兆鼎檢驗科技有限公司邱芬芬女士</a:t>
            </a:r>
            <a:r>
              <a:rPr kumimoji="0" lang="zh-TW" altLang="en-US" sz="2800" dirty="0" smtClean="0">
                <a:solidFill>
                  <a:srgbClr val="404040"/>
                </a:solidFill>
                <a:latin typeface="Times New Roman" pitchFamily="18" charset="0"/>
                <a:ea typeface="標楷體" pitchFamily="65" charset="-120"/>
                <a:cs typeface="Times New Roman" pitchFamily="18" charset="0"/>
              </a:rPr>
              <a:t>獎學金</a:t>
            </a:r>
            <a:r>
              <a:rPr kumimoji="0" lang="zh-TW" altLang="en-US" sz="2800" dirty="0">
                <a:solidFill>
                  <a:srgbClr val="404040"/>
                </a:solidFill>
                <a:latin typeface="Times New Roman" pitchFamily="18" charset="0"/>
                <a:ea typeface="標楷體" pitchFamily="65" charset="-120"/>
                <a:cs typeface="Times New Roman" pitchFamily="18" charset="0"/>
              </a:rPr>
              <a:t> </a:t>
            </a:r>
            <a:endParaRPr kumimoji="0" lang="en-US" altLang="zh-TW" sz="2800" dirty="0" smtClean="0">
              <a:solidFill>
                <a:srgbClr val="404040"/>
              </a:solidFill>
              <a:latin typeface="Times New Roman" pitchFamily="18" charset="0"/>
              <a:ea typeface="標楷體" pitchFamily="65" charset="-120"/>
              <a:cs typeface="Times New Roman" pitchFamily="18" charset="0"/>
            </a:endParaRPr>
          </a:p>
          <a:p>
            <a:pPr marL="342900" lvl="0" indent="-342900" algn="just" defTabSz="457200">
              <a:spcBef>
                <a:spcPts val="1000"/>
              </a:spcBef>
              <a:buClr>
                <a:srgbClr val="ED7D31"/>
              </a:buClr>
              <a:buFont typeface="Wingdings 3" pitchFamily="18" charset="2"/>
              <a:buChar char=""/>
              <a:defRPr/>
            </a:pPr>
            <a:r>
              <a:rPr kumimoji="0" lang="zh-TW" altLang="en-US" sz="2800" dirty="0" smtClean="0">
                <a:solidFill>
                  <a:srgbClr val="404040"/>
                </a:solidFill>
                <a:latin typeface="Times New Roman" pitchFamily="18" charset="0"/>
                <a:ea typeface="標楷體" pitchFamily="65" charset="-120"/>
                <a:cs typeface="Times New Roman" pitchFamily="18" charset="0"/>
              </a:rPr>
              <a:t>申請</a:t>
            </a:r>
            <a:r>
              <a:rPr kumimoji="0" lang="zh-TW" altLang="en-US" sz="2800" dirty="0">
                <a:solidFill>
                  <a:srgbClr val="404040"/>
                </a:solidFill>
                <a:latin typeface="Times New Roman" pitchFamily="18" charset="0"/>
                <a:ea typeface="標楷體" pitchFamily="65" charset="-120"/>
                <a:cs typeface="Times New Roman" pitchFamily="18" charset="0"/>
              </a:rPr>
              <a:t>本獎學金者須具備下列條件者：</a:t>
            </a:r>
          </a:p>
          <a:p>
            <a:pPr marL="1085850" lvl="1" indent="-342900" algn="just" defTabSz="457200">
              <a:spcBef>
                <a:spcPts val="1000"/>
              </a:spcBef>
              <a:buClr>
                <a:srgbClr val="ED7D31"/>
              </a:buClr>
              <a:buFont typeface="Wingdings" panose="05000000000000000000" pitchFamily="2" charset="2"/>
              <a:buChar char="p"/>
              <a:defRPr/>
            </a:pPr>
            <a:r>
              <a:rPr kumimoji="0" lang="zh-TW" altLang="en-US" sz="2400" dirty="0" smtClean="0">
                <a:solidFill>
                  <a:srgbClr val="404040"/>
                </a:solidFill>
                <a:latin typeface="Times New Roman" pitchFamily="18" charset="0"/>
                <a:ea typeface="標楷體" pitchFamily="65" charset="-120"/>
                <a:cs typeface="Times New Roman" pitchFamily="18" charset="0"/>
              </a:rPr>
              <a:t>優秀</a:t>
            </a:r>
            <a:r>
              <a:rPr kumimoji="0" lang="zh-TW" altLang="en-US" sz="2400" dirty="0">
                <a:solidFill>
                  <a:srgbClr val="404040"/>
                </a:solidFill>
                <a:latin typeface="Times New Roman" pitchFamily="18" charset="0"/>
                <a:ea typeface="標楷體" pitchFamily="65" charset="-120"/>
                <a:cs typeface="Times New Roman" pitchFamily="18" charset="0"/>
              </a:rPr>
              <a:t>學生獎學金：</a:t>
            </a:r>
          </a:p>
          <a:p>
            <a:pPr marL="1485900" lvl="2" indent="-342900" algn="just" defTabSz="457200">
              <a:spcBef>
                <a:spcPts val="1000"/>
              </a:spcBef>
              <a:buClr>
                <a:srgbClr val="ED7D31"/>
              </a:buClr>
              <a:buFont typeface="Wingdings" panose="05000000000000000000" pitchFamily="2" charset="2"/>
              <a:buChar char="Ø"/>
              <a:defRPr/>
            </a:pPr>
            <a:r>
              <a:rPr kumimoji="0" lang="zh-TW" altLang="en-US" sz="2000" dirty="0" smtClean="0">
                <a:solidFill>
                  <a:srgbClr val="404040"/>
                </a:solidFill>
                <a:latin typeface="Times New Roman" pitchFamily="18" charset="0"/>
                <a:ea typeface="標楷體" pitchFamily="65" charset="-120"/>
                <a:cs typeface="Times New Roman" pitchFamily="18" charset="0"/>
              </a:rPr>
              <a:t>就讀本校職安系大學部與碩士班之</a:t>
            </a:r>
            <a:r>
              <a:rPr kumimoji="0" lang="zh-TW" altLang="en-US" sz="2000" dirty="0" smtClean="0">
                <a:solidFill>
                  <a:srgbClr val="FF0000"/>
                </a:solidFill>
                <a:latin typeface="Times New Roman" pitchFamily="18" charset="0"/>
                <a:ea typeface="標楷體" pitchFamily="65" charset="-120"/>
                <a:cs typeface="Times New Roman" pitchFamily="18" charset="0"/>
              </a:rPr>
              <a:t>全職學生</a:t>
            </a:r>
            <a:r>
              <a:rPr kumimoji="0" lang="zh-TW" altLang="en-US" sz="2000" dirty="0" smtClean="0">
                <a:solidFill>
                  <a:srgbClr val="404040"/>
                </a:solidFill>
                <a:latin typeface="Times New Roman" pitchFamily="18" charset="0"/>
                <a:ea typeface="標楷體" pitchFamily="65" charset="-120"/>
                <a:cs typeface="Times New Roman" pitchFamily="18" charset="0"/>
              </a:rPr>
              <a:t>，申請及獲獎時須具備學籍。</a:t>
            </a:r>
          </a:p>
          <a:p>
            <a:pPr marL="1485900" lvl="2" indent="-342900" algn="just" defTabSz="457200">
              <a:spcBef>
                <a:spcPts val="1000"/>
              </a:spcBef>
              <a:buClr>
                <a:srgbClr val="ED7D31"/>
              </a:buClr>
              <a:buFont typeface="Wingdings" panose="05000000000000000000" pitchFamily="2" charset="2"/>
              <a:buChar char="Ø"/>
              <a:defRPr/>
            </a:pPr>
            <a:r>
              <a:rPr kumimoji="0" lang="zh-TW" altLang="en-US" sz="2000" dirty="0" smtClean="0">
                <a:solidFill>
                  <a:srgbClr val="404040"/>
                </a:solidFill>
                <a:latin typeface="Times New Roman" pitchFamily="18" charset="0"/>
                <a:ea typeface="標楷體" pitchFamily="65" charset="-120"/>
                <a:cs typeface="Times New Roman" pitchFamily="18" charset="0"/>
              </a:rPr>
              <a:t>申請時於該學制</a:t>
            </a:r>
            <a:r>
              <a:rPr kumimoji="0" lang="zh-TW" altLang="en-US" sz="2000" dirty="0" smtClean="0">
                <a:solidFill>
                  <a:srgbClr val="FF0000"/>
                </a:solidFill>
                <a:latin typeface="Times New Roman" pitchFamily="18" charset="0"/>
                <a:ea typeface="標楷體" pitchFamily="65" charset="-120"/>
                <a:cs typeface="Times New Roman" pitchFamily="18" charset="0"/>
              </a:rPr>
              <a:t>前二學期之學業等第積分平均達</a:t>
            </a:r>
            <a:r>
              <a:rPr kumimoji="0" lang="en-US" altLang="zh-TW" sz="2000" dirty="0" smtClean="0">
                <a:solidFill>
                  <a:srgbClr val="FF0000"/>
                </a:solidFill>
                <a:latin typeface="Times New Roman" pitchFamily="18" charset="0"/>
                <a:ea typeface="標楷體" pitchFamily="65" charset="-120"/>
                <a:cs typeface="Times New Roman" pitchFamily="18" charset="0"/>
              </a:rPr>
              <a:t>3.38</a:t>
            </a:r>
            <a:r>
              <a:rPr kumimoji="0" lang="zh-TW" altLang="en-US" sz="2000" dirty="0" smtClean="0">
                <a:solidFill>
                  <a:srgbClr val="FF0000"/>
                </a:solidFill>
                <a:latin typeface="Times New Roman" pitchFamily="18" charset="0"/>
                <a:ea typeface="標楷體" pitchFamily="65" charset="-120"/>
                <a:cs typeface="Times New Roman" pitchFamily="18" charset="0"/>
              </a:rPr>
              <a:t>分且操行成績達</a:t>
            </a:r>
            <a:r>
              <a:rPr kumimoji="0" lang="en-US" altLang="zh-TW" sz="2000" dirty="0" smtClean="0">
                <a:solidFill>
                  <a:srgbClr val="FF0000"/>
                </a:solidFill>
                <a:latin typeface="Times New Roman" pitchFamily="18" charset="0"/>
                <a:ea typeface="標楷體" pitchFamily="65" charset="-120"/>
                <a:cs typeface="Times New Roman" pitchFamily="18" charset="0"/>
              </a:rPr>
              <a:t>80</a:t>
            </a:r>
            <a:r>
              <a:rPr kumimoji="0" lang="zh-TW" altLang="en-US" sz="2000" dirty="0" smtClean="0">
                <a:solidFill>
                  <a:srgbClr val="FF0000"/>
                </a:solidFill>
                <a:latin typeface="Times New Roman" pitchFamily="18" charset="0"/>
                <a:ea typeface="標楷體" pitchFamily="65" charset="-120"/>
                <a:cs typeface="Times New Roman" pitchFamily="18" charset="0"/>
              </a:rPr>
              <a:t>分</a:t>
            </a:r>
            <a:r>
              <a:rPr kumimoji="0" lang="zh-TW" altLang="en-US" sz="2000" dirty="0" smtClean="0">
                <a:solidFill>
                  <a:srgbClr val="404040"/>
                </a:solidFill>
                <a:latin typeface="Times New Roman" pitchFamily="18" charset="0"/>
                <a:ea typeface="標楷體" pitchFamily="65" charset="-120"/>
                <a:cs typeface="Times New Roman" pitchFamily="18" charset="0"/>
              </a:rPr>
              <a:t>。</a:t>
            </a:r>
          </a:p>
          <a:p>
            <a:pPr marL="1085850" lvl="1" indent="-342900" algn="just" defTabSz="457200">
              <a:spcBef>
                <a:spcPts val="1000"/>
              </a:spcBef>
              <a:buClr>
                <a:srgbClr val="ED7D31"/>
              </a:buClr>
              <a:buFont typeface="Wingdings" panose="05000000000000000000" pitchFamily="2" charset="2"/>
              <a:buChar char="p"/>
              <a:defRPr/>
            </a:pPr>
            <a:r>
              <a:rPr kumimoji="0" lang="zh-TW" altLang="en-US" sz="2400" dirty="0" smtClean="0">
                <a:solidFill>
                  <a:srgbClr val="404040"/>
                </a:solidFill>
                <a:latin typeface="Times New Roman" pitchFamily="18" charset="0"/>
                <a:ea typeface="標楷體" pitchFamily="65" charset="-120"/>
                <a:cs typeface="Times New Roman" pitchFamily="18" charset="0"/>
              </a:rPr>
              <a:t>考取技師獎勵金：</a:t>
            </a:r>
          </a:p>
          <a:p>
            <a:pPr marL="1485900" lvl="2" indent="-342900" algn="just" defTabSz="457200">
              <a:spcBef>
                <a:spcPts val="1000"/>
              </a:spcBef>
              <a:buClr>
                <a:srgbClr val="ED7D31"/>
              </a:buClr>
              <a:buFont typeface="Wingdings" panose="05000000000000000000" pitchFamily="2" charset="2"/>
              <a:buChar char="Ø"/>
              <a:defRPr/>
            </a:pPr>
            <a:r>
              <a:rPr kumimoji="0" lang="zh-TW" altLang="en-US" sz="2000" dirty="0" smtClean="0">
                <a:solidFill>
                  <a:srgbClr val="404040"/>
                </a:solidFill>
                <a:latin typeface="Times New Roman" pitchFamily="18" charset="0"/>
                <a:ea typeface="標楷體" pitchFamily="65" charset="-120"/>
                <a:cs typeface="Times New Roman" pitchFamily="18" charset="0"/>
              </a:rPr>
              <a:t>就讀</a:t>
            </a:r>
            <a:r>
              <a:rPr kumimoji="0" lang="zh-TW" altLang="en-US" sz="2000" dirty="0">
                <a:solidFill>
                  <a:srgbClr val="404040"/>
                </a:solidFill>
                <a:latin typeface="Times New Roman" pitchFamily="18" charset="0"/>
                <a:ea typeface="標楷體" pitchFamily="65" charset="-120"/>
                <a:cs typeface="Times New Roman" pitchFamily="18" charset="0"/>
              </a:rPr>
              <a:t>本校職安系大學部、碩士班及碩士在職專班之</a:t>
            </a:r>
            <a:r>
              <a:rPr kumimoji="0" lang="zh-TW" altLang="en-US" sz="2000" dirty="0" smtClean="0">
                <a:solidFill>
                  <a:srgbClr val="FF0000"/>
                </a:solidFill>
                <a:latin typeface="Times New Roman" pitchFamily="18" charset="0"/>
                <a:ea typeface="標楷體" pitchFamily="65" charset="-120"/>
                <a:cs typeface="Times New Roman" pitchFamily="18" charset="0"/>
              </a:rPr>
              <a:t>在</a:t>
            </a:r>
            <a:r>
              <a:rPr kumimoji="0" lang="zh-TW" altLang="en-US" sz="2000" dirty="0">
                <a:solidFill>
                  <a:srgbClr val="FF0000"/>
                </a:solidFill>
                <a:latin typeface="Times New Roman" pitchFamily="18" charset="0"/>
                <a:ea typeface="標楷體" pitchFamily="65" charset="-120"/>
                <a:cs typeface="Times New Roman" pitchFamily="18" charset="0"/>
              </a:rPr>
              <a:t>學</a:t>
            </a:r>
            <a:r>
              <a:rPr kumimoji="0" lang="zh-TW" altLang="en-US" sz="2000" dirty="0" smtClean="0">
                <a:solidFill>
                  <a:srgbClr val="FF0000"/>
                </a:solidFill>
                <a:latin typeface="Times New Roman" pitchFamily="18" charset="0"/>
                <a:ea typeface="標楷體" pitchFamily="65" charset="-120"/>
                <a:cs typeface="Times New Roman" pitchFamily="18" charset="0"/>
              </a:rPr>
              <a:t>學生</a:t>
            </a:r>
            <a:r>
              <a:rPr kumimoji="0" lang="zh-TW" altLang="en-US" sz="2000" dirty="0">
                <a:solidFill>
                  <a:srgbClr val="404040"/>
                </a:solidFill>
                <a:latin typeface="Times New Roman" pitchFamily="18" charset="0"/>
                <a:ea typeface="標楷體" pitchFamily="65" charset="-120"/>
                <a:cs typeface="Times New Roman" pitchFamily="18" charset="0"/>
              </a:rPr>
              <a:t>以及本校職安系</a:t>
            </a:r>
            <a:r>
              <a:rPr kumimoji="0" lang="en-US" altLang="zh-TW" sz="2000" dirty="0">
                <a:solidFill>
                  <a:srgbClr val="404040"/>
                </a:solidFill>
                <a:latin typeface="Times New Roman" pitchFamily="18" charset="0"/>
                <a:ea typeface="標楷體" pitchFamily="65" charset="-120"/>
                <a:cs typeface="Times New Roman" pitchFamily="18" charset="0"/>
              </a:rPr>
              <a:t>(</a:t>
            </a:r>
            <a:r>
              <a:rPr kumimoji="0" lang="zh-TW" altLang="en-US" sz="2000" dirty="0">
                <a:solidFill>
                  <a:srgbClr val="404040"/>
                </a:solidFill>
                <a:latin typeface="Times New Roman" pitchFamily="18" charset="0"/>
                <a:ea typeface="標楷體" pitchFamily="65" charset="-120"/>
                <a:cs typeface="Times New Roman" pitchFamily="18" charset="0"/>
              </a:rPr>
              <a:t>含碩士班及碩士在職專班</a:t>
            </a:r>
            <a:r>
              <a:rPr kumimoji="0" lang="en-US" altLang="zh-TW" sz="2000" dirty="0">
                <a:solidFill>
                  <a:srgbClr val="404040"/>
                </a:solidFill>
                <a:latin typeface="Times New Roman" pitchFamily="18" charset="0"/>
                <a:ea typeface="標楷體" pitchFamily="65" charset="-120"/>
                <a:cs typeface="Times New Roman" pitchFamily="18" charset="0"/>
              </a:rPr>
              <a:t>)</a:t>
            </a:r>
            <a:r>
              <a:rPr kumimoji="0" lang="zh-TW" altLang="en-US" sz="2000" dirty="0">
                <a:solidFill>
                  <a:srgbClr val="FF0000"/>
                </a:solidFill>
                <a:latin typeface="Times New Roman" pitchFamily="18" charset="0"/>
                <a:ea typeface="標楷體" pitchFamily="65" charset="-120"/>
                <a:cs typeface="Times New Roman" pitchFamily="18" charset="0"/>
              </a:rPr>
              <a:t>畢業二年內之系友</a:t>
            </a:r>
            <a:r>
              <a:rPr kumimoji="0" lang="zh-TW" altLang="en-US" sz="2000" dirty="0">
                <a:solidFill>
                  <a:srgbClr val="404040"/>
                </a:solidFill>
                <a:latin typeface="Times New Roman" pitchFamily="18" charset="0"/>
                <a:ea typeface="標楷體" pitchFamily="65" charset="-120"/>
                <a:cs typeface="Times New Roman" pitchFamily="18" charset="0"/>
              </a:rPr>
              <a:t>。</a:t>
            </a:r>
          </a:p>
          <a:p>
            <a:pPr marL="1485900" lvl="2" indent="-342900" algn="just" defTabSz="457200">
              <a:spcBef>
                <a:spcPts val="1000"/>
              </a:spcBef>
              <a:buClr>
                <a:srgbClr val="ED7D31"/>
              </a:buClr>
              <a:buFont typeface="Wingdings" panose="05000000000000000000" pitchFamily="2" charset="2"/>
              <a:buChar char="Ø"/>
              <a:defRPr/>
            </a:pPr>
            <a:r>
              <a:rPr kumimoji="0" lang="zh-TW" altLang="en-US" sz="2000" dirty="0" smtClean="0">
                <a:solidFill>
                  <a:srgbClr val="404040"/>
                </a:solidFill>
                <a:latin typeface="Times New Roman" pitchFamily="18" charset="0"/>
                <a:ea typeface="標楷體" pitchFamily="65" charset="-120"/>
                <a:cs typeface="Times New Roman" pitchFamily="18" charset="0"/>
              </a:rPr>
              <a:t>取得</a:t>
            </a:r>
            <a:r>
              <a:rPr kumimoji="0" lang="zh-TW" altLang="en-US" sz="2000" dirty="0">
                <a:solidFill>
                  <a:srgbClr val="404040"/>
                </a:solidFill>
                <a:latin typeface="Times New Roman" pitchFamily="18" charset="0"/>
                <a:ea typeface="標楷體" pitchFamily="65" charset="-120"/>
                <a:cs typeface="Times New Roman" pitchFamily="18" charset="0"/>
              </a:rPr>
              <a:t>國家考試工業安全技師或工礦衛生技師</a:t>
            </a:r>
            <a:r>
              <a:rPr kumimoji="0" lang="en-US" altLang="zh-TW" sz="2000" dirty="0">
                <a:solidFill>
                  <a:srgbClr val="404040"/>
                </a:solidFill>
                <a:latin typeface="Times New Roman" pitchFamily="18" charset="0"/>
                <a:ea typeface="標楷體" pitchFamily="65" charset="-120"/>
                <a:cs typeface="Times New Roman" pitchFamily="18" charset="0"/>
              </a:rPr>
              <a:t>(</a:t>
            </a:r>
            <a:r>
              <a:rPr kumimoji="0" lang="zh-TW" altLang="en-US" sz="2000" dirty="0">
                <a:solidFill>
                  <a:srgbClr val="404040"/>
                </a:solidFill>
                <a:latin typeface="Times New Roman" pitchFamily="18" charset="0"/>
                <a:ea typeface="標楷體" pitchFamily="65" charset="-120"/>
                <a:cs typeface="Times New Roman" pitchFamily="18" charset="0"/>
              </a:rPr>
              <a:t>職業衛生技師</a:t>
            </a:r>
            <a:r>
              <a:rPr kumimoji="0" lang="en-US" altLang="zh-TW" sz="2000" dirty="0">
                <a:solidFill>
                  <a:srgbClr val="404040"/>
                </a:solidFill>
                <a:latin typeface="Times New Roman" pitchFamily="18" charset="0"/>
                <a:ea typeface="標楷體" pitchFamily="65" charset="-120"/>
                <a:cs typeface="Times New Roman" pitchFamily="18" charset="0"/>
              </a:rPr>
              <a:t>)</a:t>
            </a:r>
            <a:r>
              <a:rPr kumimoji="0" lang="zh-TW" altLang="en-US" sz="2000" dirty="0" smtClean="0">
                <a:solidFill>
                  <a:srgbClr val="404040"/>
                </a:solidFill>
                <a:latin typeface="Times New Roman" pitchFamily="18" charset="0"/>
                <a:ea typeface="標楷體" pitchFamily="65" charset="-120"/>
                <a:cs typeface="Times New Roman" pitchFamily="18" charset="0"/>
              </a:rPr>
              <a:t>資格。</a:t>
            </a:r>
            <a:endParaRPr kumimoji="0" lang="en-US" altLang="zh-TW" sz="2000" dirty="0" smtClean="0">
              <a:solidFill>
                <a:srgbClr val="404040"/>
              </a:solidFill>
              <a:latin typeface="Times New Roman" pitchFamily="18" charset="0"/>
              <a:ea typeface="標楷體" pitchFamily="65" charset="-120"/>
              <a:cs typeface="Times New Roman" pitchFamily="18" charset="0"/>
            </a:endParaRPr>
          </a:p>
          <a:p>
            <a:pPr marL="342900" indent="-342900" algn="just" defTabSz="457200">
              <a:spcBef>
                <a:spcPts val="1000"/>
              </a:spcBef>
              <a:buClr>
                <a:srgbClr val="ED7D31"/>
              </a:buClr>
              <a:buFont typeface="Wingdings 3" pitchFamily="18" charset="2"/>
              <a:buChar char=""/>
              <a:defRPr/>
            </a:pPr>
            <a:r>
              <a:rPr kumimoji="0" lang="zh-TW" altLang="en-US" sz="2800" dirty="0" smtClean="0">
                <a:solidFill>
                  <a:srgbClr val="404040"/>
                </a:solidFill>
                <a:latin typeface="Times New Roman" pitchFamily="18" charset="0"/>
                <a:ea typeface="標楷體" pitchFamily="65" charset="-120"/>
                <a:cs typeface="Times New Roman" pitchFamily="18" charset="0"/>
              </a:rPr>
              <a:t>申請</a:t>
            </a:r>
            <a:r>
              <a:rPr kumimoji="0" lang="zh-TW" altLang="en-US" sz="2800" dirty="0">
                <a:solidFill>
                  <a:srgbClr val="404040"/>
                </a:solidFill>
                <a:latin typeface="Times New Roman" pitchFamily="18" charset="0"/>
                <a:ea typeface="標楷體" pitchFamily="65" charset="-120"/>
                <a:cs typeface="Times New Roman" pitchFamily="18" charset="0"/>
              </a:rPr>
              <a:t>日期為每學年度</a:t>
            </a:r>
            <a:r>
              <a:rPr kumimoji="0" lang="zh-TW" altLang="en-US" sz="2800" dirty="0">
                <a:solidFill>
                  <a:srgbClr val="FF0000"/>
                </a:solidFill>
                <a:latin typeface="Times New Roman" pitchFamily="18" charset="0"/>
                <a:ea typeface="標楷體" pitchFamily="65" charset="-120"/>
                <a:cs typeface="Times New Roman" pitchFamily="18" charset="0"/>
              </a:rPr>
              <a:t>第二學期開學後一個月內截止</a:t>
            </a:r>
            <a:r>
              <a:rPr kumimoji="0" lang="zh-TW" altLang="en-US" sz="2800" dirty="0">
                <a:solidFill>
                  <a:srgbClr val="404040"/>
                </a:solidFill>
                <a:latin typeface="Times New Roman" pitchFamily="18" charset="0"/>
                <a:ea typeface="標楷體" pitchFamily="65" charset="-120"/>
                <a:cs typeface="Times New Roman" pitchFamily="18" charset="0"/>
              </a:rPr>
              <a:t>。</a:t>
            </a:r>
            <a:endParaRPr kumimoji="0" lang="en-US" altLang="zh-TW" sz="2800" dirty="0">
              <a:solidFill>
                <a:srgbClr val="404040"/>
              </a:solidFill>
              <a:latin typeface="Times New Roman" pitchFamily="18" charset="0"/>
              <a:ea typeface="標楷體" pitchFamily="65" charset="-120"/>
              <a:cs typeface="Times New Roman" pitchFamily="18" charset="0"/>
            </a:endParaRPr>
          </a:p>
          <a:p>
            <a:pPr marL="342900" indent="-342900" algn="just" defTabSz="457200">
              <a:spcBef>
                <a:spcPts val="1000"/>
              </a:spcBef>
              <a:buClr>
                <a:srgbClr val="ED7D31"/>
              </a:buClr>
              <a:buFont typeface="Wingdings 3" pitchFamily="18" charset="2"/>
              <a:buChar char=""/>
              <a:defRPr/>
            </a:pPr>
            <a:endParaRPr kumimoji="0" lang="en-US" altLang="zh-TW" sz="2800" dirty="0" smtClean="0">
              <a:solidFill>
                <a:srgbClr val="404040"/>
              </a:solidFill>
              <a:latin typeface="Times New Roman" pitchFamily="18" charset="0"/>
              <a:ea typeface="標楷體" pitchFamily="65" charset="-120"/>
              <a:cs typeface="Times New Roman" pitchFamily="18" charset="0"/>
            </a:endParaRPr>
          </a:p>
        </p:txBody>
      </p:sp>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25</a:t>
            </a:fld>
            <a:endParaRPr lang="en-US" dirty="0"/>
          </a:p>
        </p:txBody>
      </p:sp>
    </p:spTree>
    <p:extLst>
      <p:ext uri="{BB962C8B-B14F-4D97-AF65-F5344CB8AC3E}">
        <p14:creationId xmlns:p14="http://schemas.microsoft.com/office/powerpoint/2010/main" val="57328042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p:cNvSpPr>
            <a:spLocks noChangeArrowheads="1"/>
          </p:cNvSpPr>
          <p:nvPr/>
        </p:nvSpPr>
        <p:spPr bwMode="auto">
          <a:xfrm>
            <a:off x="1750423" y="609599"/>
            <a:ext cx="9444445"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lvl="0" algn="ctr">
              <a:spcBef>
                <a:spcPct val="0"/>
              </a:spcBef>
              <a:buNone/>
              <a:defRPr/>
            </a:pPr>
            <a:r>
              <a:rPr lang="en-US" altLang="zh-TW" dirty="0" smtClean="0">
                <a:solidFill>
                  <a:prstClr val="white"/>
                </a:solidFill>
                <a:latin typeface="標楷體" panose="03000509000000000000" pitchFamily="65" charset="-120"/>
                <a:ea typeface="標楷體" panose="03000509000000000000" pitchFamily="65" charset="-120"/>
              </a:rPr>
              <a:t>2023</a:t>
            </a:r>
            <a:r>
              <a:rPr lang="zh-TW" altLang="en-US" dirty="0" smtClean="0">
                <a:solidFill>
                  <a:prstClr val="white"/>
                </a:solidFill>
                <a:latin typeface="標楷體" panose="03000509000000000000" pitchFamily="65" charset="-120"/>
                <a:ea typeface="標楷體" panose="03000509000000000000" pitchFamily="65" charset="-120"/>
              </a:rPr>
              <a:t>兆</a:t>
            </a:r>
            <a:r>
              <a:rPr lang="zh-TW" altLang="en-US" dirty="0">
                <a:solidFill>
                  <a:prstClr val="white"/>
                </a:solidFill>
                <a:latin typeface="標楷體" panose="03000509000000000000" pitchFamily="65" charset="-120"/>
                <a:ea typeface="標楷體" panose="03000509000000000000" pitchFamily="65" charset="-120"/>
              </a:rPr>
              <a:t>鼎檢驗科技有限公司邱芬芬女士</a:t>
            </a:r>
            <a:r>
              <a:rPr lang="zh-TW" altLang="en-US" dirty="0" smtClean="0">
                <a:solidFill>
                  <a:prstClr val="white"/>
                </a:solidFill>
                <a:latin typeface="標楷體" panose="03000509000000000000" pitchFamily="65" charset="-120"/>
                <a:ea typeface="標楷體" panose="03000509000000000000" pitchFamily="65" charset="-120"/>
              </a:rPr>
              <a:t>獎學金</a:t>
            </a:r>
            <a:endParaRPr lang="zh-TW" altLang="en-US" dirty="0">
              <a:solidFill>
                <a:prstClr val="white"/>
              </a:solidFill>
              <a:latin typeface="標楷體" panose="03000509000000000000" pitchFamily="65" charset="-120"/>
              <a:ea typeface="標楷體" panose="03000509000000000000" pitchFamily="65" charset="-120"/>
            </a:endParaRPr>
          </a:p>
        </p:txBody>
      </p:sp>
      <p:sp>
        <p:nvSpPr>
          <p:cNvPr id="5" name="矩形 4"/>
          <p:cNvSpPr>
            <a:spLocks noChangeArrowheads="1"/>
          </p:cNvSpPr>
          <p:nvPr/>
        </p:nvSpPr>
        <p:spPr bwMode="auto">
          <a:xfrm>
            <a:off x="1193540" y="1486693"/>
            <a:ext cx="10558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342900" marR="0" lvl="0" indent="-342900" algn="just" defTabSz="457200" rtl="0" eaLnBrk="1" fontAlgn="base" latinLnBrk="0" hangingPunct="1">
              <a:lnSpc>
                <a:spcPct val="100000"/>
              </a:lnSpc>
              <a:spcBef>
                <a:spcPts val="1000"/>
              </a:spcBef>
              <a:spcAft>
                <a:spcPct val="0"/>
              </a:spcAft>
              <a:buClr>
                <a:srgbClr val="ED7D31"/>
              </a:buClr>
              <a:buSzTx/>
              <a:buFont typeface="Wingdings 3" pitchFamily="18" charset="2"/>
              <a:buChar char=""/>
              <a:tabLst/>
              <a:defRPr/>
            </a:pPr>
            <a:r>
              <a:rPr kumimoji="0" lang="zh-TW" altLang="en-US"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優秀學生獎學金獲獎名單</a:t>
            </a:r>
            <a:endParaRPr kumimoji="0" lang="en-US" altLang="zh-TW" sz="2800" b="0" i="0" u="none" strike="noStrike" kern="1200" cap="none" spc="0" normalizeH="0" baseline="0" noProof="0" dirty="0">
              <a:ln>
                <a:noFill/>
              </a:ln>
              <a:solidFill>
                <a:srgbClr val="404040"/>
              </a:solidFill>
              <a:effectLst/>
              <a:uLnTx/>
              <a:uFillTx/>
              <a:latin typeface="Times New Roman" pitchFamily="18" charset="0"/>
              <a:ea typeface="標楷體" pitchFamily="65" charset="-120"/>
              <a:cs typeface="Times New Roman" pitchFamily="18" charset="0"/>
            </a:endParaRPr>
          </a:p>
        </p:txBody>
      </p:sp>
      <p:graphicFrame>
        <p:nvGraphicFramePr>
          <p:cNvPr id="7" name="表格 6"/>
          <p:cNvGraphicFramePr>
            <a:graphicFrameLocks noGrp="1"/>
          </p:cNvGraphicFramePr>
          <p:nvPr>
            <p:extLst>
              <p:ext uri="{D42A27DB-BD31-4B8C-83A1-F6EECF244321}">
                <p14:modId xmlns:p14="http://schemas.microsoft.com/office/powerpoint/2010/main" val="893028081"/>
              </p:ext>
            </p:extLst>
          </p:nvPr>
        </p:nvGraphicFramePr>
        <p:xfrm>
          <a:off x="1311273" y="2062568"/>
          <a:ext cx="9883595" cy="1452506"/>
        </p:xfrm>
        <a:graphic>
          <a:graphicData uri="http://schemas.openxmlformats.org/drawingml/2006/table">
            <a:tbl>
              <a:tblPr firstRow="1" bandRow="1">
                <a:tableStyleId>{5C22544A-7EE6-4342-B048-85BDC9FD1C3A}</a:tableStyleId>
              </a:tblPr>
              <a:tblGrid>
                <a:gridCol w="896349">
                  <a:extLst>
                    <a:ext uri="{9D8B030D-6E8A-4147-A177-3AD203B41FA5}">
                      <a16:colId xmlns:a16="http://schemas.microsoft.com/office/drawing/2014/main" val="2909078637"/>
                    </a:ext>
                  </a:extLst>
                </a:gridCol>
                <a:gridCol w="3918857">
                  <a:extLst>
                    <a:ext uri="{9D8B030D-6E8A-4147-A177-3AD203B41FA5}">
                      <a16:colId xmlns:a16="http://schemas.microsoft.com/office/drawing/2014/main" val="20000"/>
                    </a:ext>
                  </a:extLst>
                </a:gridCol>
                <a:gridCol w="901337">
                  <a:extLst>
                    <a:ext uri="{9D8B030D-6E8A-4147-A177-3AD203B41FA5}">
                      <a16:colId xmlns:a16="http://schemas.microsoft.com/office/drawing/2014/main" val="1565299950"/>
                    </a:ext>
                  </a:extLst>
                </a:gridCol>
                <a:gridCol w="4167052">
                  <a:extLst>
                    <a:ext uri="{9D8B030D-6E8A-4147-A177-3AD203B41FA5}">
                      <a16:colId xmlns:a16="http://schemas.microsoft.com/office/drawing/2014/main" val="3275236083"/>
                    </a:ext>
                  </a:extLst>
                </a:gridCol>
              </a:tblGrid>
              <a:tr h="482413">
                <a:tc>
                  <a:txBody>
                    <a:bodyPr/>
                    <a:lstStyle/>
                    <a:p>
                      <a:r>
                        <a:rPr lang="zh-TW" altLang="en-US" sz="2600" b="0" dirty="0" smtClean="0">
                          <a:latin typeface="標楷體" panose="03000509000000000000" pitchFamily="65" charset="-120"/>
                          <a:ea typeface="標楷體" panose="03000509000000000000" pitchFamily="65" charset="-120"/>
                        </a:rPr>
                        <a:t>年級</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獲獎者</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年級</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獲獎者</a:t>
                      </a:r>
                      <a:endParaRPr lang="zh-TW" altLang="en-US" sz="2600" b="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482413">
                <a:tc>
                  <a:txBody>
                    <a:bodyPr/>
                    <a:lstStyle/>
                    <a:p>
                      <a:pPr algn="ctr"/>
                      <a:r>
                        <a:rPr lang="zh-TW" altLang="en-US" sz="2400" b="0" dirty="0" smtClean="0">
                          <a:latin typeface="標楷體" panose="03000509000000000000" pitchFamily="65" charset="-120"/>
                          <a:ea typeface="標楷體" panose="03000509000000000000" pitchFamily="65" charset="-120"/>
                        </a:rPr>
                        <a:t>大三</a:t>
                      </a:r>
                      <a:endParaRPr lang="zh-TW" altLang="en-US" sz="2400" b="0" dirty="0">
                        <a:latin typeface="標楷體" panose="03000509000000000000" pitchFamily="65" charset="-120"/>
                        <a:ea typeface="標楷體" panose="03000509000000000000" pitchFamily="65" charset="-120"/>
                      </a:endParaRPr>
                    </a:p>
                  </a:txBody>
                  <a:tcPr/>
                </a:tc>
                <a:tc>
                  <a:txBody>
                    <a:bodyPr/>
                    <a:lstStyle/>
                    <a:p>
                      <a:pPr algn="l"/>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吳沛軒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同學</a:t>
                      </a:r>
                      <a:endParaRPr lang="zh-TW" altLang="en-US" sz="2400" b="0" dirty="0">
                        <a:latin typeface="標楷體" panose="03000509000000000000" pitchFamily="65" charset="-120"/>
                        <a:ea typeface="標楷體" panose="03000509000000000000" pitchFamily="65" charset="-120"/>
                      </a:endParaRPr>
                    </a:p>
                  </a:txBody>
                  <a:tcPr/>
                </a:tc>
                <a:tc>
                  <a:txBody>
                    <a:bodyPr/>
                    <a:lstStyle/>
                    <a:p>
                      <a:pPr algn="ctr"/>
                      <a:r>
                        <a:rPr lang="zh-TW" altLang="en-US" sz="2400" b="0" dirty="0" smtClean="0">
                          <a:latin typeface="標楷體" panose="03000509000000000000" pitchFamily="65" charset="-120"/>
                          <a:ea typeface="標楷體" panose="03000509000000000000" pitchFamily="65" charset="-120"/>
                        </a:rPr>
                        <a:t>大四</a:t>
                      </a:r>
                      <a:endParaRPr lang="zh-TW" altLang="en-US" sz="2400" b="0" dirty="0">
                        <a:latin typeface="標楷體" panose="03000509000000000000" pitchFamily="65" charset="-120"/>
                        <a:ea typeface="標楷體" panose="03000509000000000000" pitchFamily="65" charset="-12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蔡珮瑤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同學</a:t>
                      </a:r>
                      <a:endParaRPr lang="zh-TW" altLang="en-US" sz="2400" b="0"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1"/>
                  </a:ext>
                </a:extLst>
              </a:tr>
              <a:tr h="482413">
                <a:tc>
                  <a:txBody>
                    <a:bodyPr/>
                    <a:lstStyle/>
                    <a:p>
                      <a:pPr marL="0" algn="ctr" defTabSz="457200" rtl="0" eaLnBrk="1" latinLnBrk="0" hangingPunct="1"/>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碩一</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l" defTabSz="457200" rtl="0" eaLnBrk="1" latinLnBrk="0" hangingPunct="1"/>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唐詩雅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同學</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ctr" defTabSz="457200" rtl="0" eaLnBrk="1" latinLnBrk="0" hangingPunct="1"/>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extLst>
                  <a:ext uri="{0D108BD9-81ED-4DB2-BD59-A6C34878D82A}">
                    <a16:rowId xmlns:a16="http://schemas.microsoft.com/office/drawing/2014/main" val="10002"/>
                  </a:ext>
                </a:extLst>
              </a:tr>
            </a:tbl>
          </a:graphicData>
        </a:graphic>
      </p:graphicFrame>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26</a:t>
            </a:fld>
            <a:endParaRPr lang="en-US" dirty="0"/>
          </a:p>
        </p:txBody>
      </p:sp>
      <p:sp>
        <p:nvSpPr>
          <p:cNvPr id="6" name="矩形 5"/>
          <p:cNvSpPr>
            <a:spLocks noChangeArrowheads="1"/>
          </p:cNvSpPr>
          <p:nvPr/>
        </p:nvSpPr>
        <p:spPr bwMode="auto">
          <a:xfrm>
            <a:off x="1222847" y="4048182"/>
            <a:ext cx="10558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342900" lvl="0" indent="-342900" algn="just">
              <a:spcBef>
                <a:spcPts val="1000"/>
              </a:spcBef>
              <a:buClr>
                <a:srgbClr val="ED7D31"/>
              </a:buClr>
              <a:buFont typeface="Wingdings 3" pitchFamily="18" charset="2"/>
              <a:buChar char=""/>
              <a:defRPr/>
            </a:pPr>
            <a:r>
              <a:rPr kumimoji="0" lang="zh-TW" altLang="en-US" sz="2800" dirty="0">
                <a:solidFill>
                  <a:srgbClr val="404040"/>
                </a:solidFill>
                <a:latin typeface="Times New Roman" pitchFamily="18" charset="0"/>
                <a:ea typeface="標楷體" pitchFamily="65" charset="-120"/>
                <a:cs typeface="Times New Roman" pitchFamily="18" charset="0"/>
              </a:rPr>
              <a:t>考取技師獎勵金獲獎</a:t>
            </a:r>
            <a:r>
              <a:rPr kumimoji="0" lang="zh-TW" altLang="en-US"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名單</a:t>
            </a:r>
            <a:endParaRPr kumimoji="0" lang="en-US" altLang="zh-TW" sz="2800" b="0" i="0" u="none" strike="noStrike" kern="1200" cap="none" spc="0" normalizeH="0" baseline="0" noProof="0" dirty="0">
              <a:ln>
                <a:noFill/>
              </a:ln>
              <a:solidFill>
                <a:srgbClr val="404040"/>
              </a:solidFill>
              <a:effectLst/>
              <a:uLnTx/>
              <a:uFillTx/>
              <a:latin typeface="Times New Roman" pitchFamily="18" charset="0"/>
              <a:ea typeface="標楷體" pitchFamily="65" charset="-120"/>
              <a:cs typeface="Times New Roman" pitchFamily="18" charset="0"/>
            </a:endParaRPr>
          </a:p>
        </p:txBody>
      </p:sp>
      <p:graphicFrame>
        <p:nvGraphicFramePr>
          <p:cNvPr id="2" name="表格 1"/>
          <p:cNvGraphicFramePr>
            <a:graphicFrameLocks noGrp="1"/>
          </p:cNvGraphicFramePr>
          <p:nvPr>
            <p:extLst>
              <p:ext uri="{D42A27DB-BD31-4B8C-83A1-F6EECF244321}">
                <p14:modId xmlns:p14="http://schemas.microsoft.com/office/powerpoint/2010/main" val="1601401841"/>
              </p:ext>
            </p:extLst>
          </p:nvPr>
        </p:nvGraphicFramePr>
        <p:xfrm>
          <a:off x="1314326" y="4621822"/>
          <a:ext cx="9883595" cy="970093"/>
        </p:xfrm>
        <a:graphic>
          <a:graphicData uri="http://schemas.openxmlformats.org/drawingml/2006/table">
            <a:tbl>
              <a:tblPr firstRow="1" bandRow="1">
                <a:tableStyleId>{5C22544A-7EE6-4342-B048-85BDC9FD1C3A}</a:tableStyleId>
              </a:tblPr>
              <a:tblGrid>
                <a:gridCol w="896349">
                  <a:extLst>
                    <a:ext uri="{9D8B030D-6E8A-4147-A177-3AD203B41FA5}">
                      <a16:colId xmlns:a16="http://schemas.microsoft.com/office/drawing/2014/main" val="2493315993"/>
                    </a:ext>
                  </a:extLst>
                </a:gridCol>
                <a:gridCol w="3918857">
                  <a:extLst>
                    <a:ext uri="{9D8B030D-6E8A-4147-A177-3AD203B41FA5}">
                      <a16:colId xmlns:a16="http://schemas.microsoft.com/office/drawing/2014/main" val="13731841"/>
                    </a:ext>
                  </a:extLst>
                </a:gridCol>
                <a:gridCol w="901337">
                  <a:extLst>
                    <a:ext uri="{9D8B030D-6E8A-4147-A177-3AD203B41FA5}">
                      <a16:colId xmlns:a16="http://schemas.microsoft.com/office/drawing/2014/main" val="3620184402"/>
                    </a:ext>
                  </a:extLst>
                </a:gridCol>
                <a:gridCol w="4167052">
                  <a:extLst>
                    <a:ext uri="{9D8B030D-6E8A-4147-A177-3AD203B41FA5}">
                      <a16:colId xmlns:a16="http://schemas.microsoft.com/office/drawing/2014/main" val="4290105276"/>
                    </a:ext>
                  </a:extLst>
                </a:gridCol>
              </a:tblGrid>
              <a:tr h="482413">
                <a:tc>
                  <a:txBody>
                    <a:bodyPr/>
                    <a:lstStyle/>
                    <a:p>
                      <a:r>
                        <a:rPr lang="zh-TW" altLang="en-US" sz="2600" b="0" dirty="0" smtClean="0">
                          <a:latin typeface="標楷體" panose="03000509000000000000" pitchFamily="65" charset="-120"/>
                          <a:ea typeface="標楷體" panose="03000509000000000000" pitchFamily="65" charset="-120"/>
                        </a:rPr>
                        <a:t>年度</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獲獎者</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年度</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獲獎者</a:t>
                      </a:r>
                      <a:endParaRPr lang="zh-TW" altLang="en-US" sz="2600" b="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579300991"/>
                  </a:ext>
                </a:extLst>
              </a:tr>
              <a:tr h="482413">
                <a:tc>
                  <a:txBody>
                    <a:bodyPr/>
                    <a:lstStyle/>
                    <a:p>
                      <a:pPr algn="ctr"/>
                      <a:r>
                        <a:rPr lang="en-US" altLang="zh-TW" sz="2400" b="0" dirty="0" smtClean="0">
                          <a:latin typeface="標楷體" panose="03000509000000000000" pitchFamily="65" charset="-120"/>
                          <a:ea typeface="標楷體" panose="03000509000000000000" pitchFamily="65" charset="-120"/>
                        </a:rPr>
                        <a:t>2023</a:t>
                      </a:r>
                      <a:endParaRPr lang="zh-TW" altLang="en-US" sz="2400" b="0" dirty="0">
                        <a:latin typeface="標楷體" panose="03000509000000000000" pitchFamily="65" charset="-120"/>
                        <a:ea typeface="標楷體" panose="03000509000000000000" pitchFamily="65" charset="-120"/>
                      </a:endParaRPr>
                    </a:p>
                  </a:txBody>
                  <a:tcPr/>
                </a:tc>
                <a:tc>
                  <a:txBody>
                    <a:bodyPr/>
                    <a:lstStyle/>
                    <a:p>
                      <a:pPr algn="l"/>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許詠怡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系友</a:t>
                      </a:r>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職業衛生技師</a:t>
                      </a:r>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a:t>
                      </a:r>
                      <a:endParaRPr lang="zh-TW" altLang="en-US" sz="2400" b="0" dirty="0">
                        <a:latin typeface="標楷體" panose="03000509000000000000" pitchFamily="65" charset="-120"/>
                        <a:ea typeface="標楷體" panose="03000509000000000000" pitchFamily="65" charset="-120"/>
                      </a:endParaRPr>
                    </a:p>
                  </a:txBody>
                  <a:tcPr/>
                </a:tc>
                <a:tc>
                  <a:txBody>
                    <a:bodyPr/>
                    <a:lstStyle/>
                    <a:p>
                      <a:pPr algn="ctr"/>
                      <a:r>
                        <a:rPr lang="en-US" altLang="zh-TW" sz="2400" b="0" dirty="0" smtClean="0">
                          <a:latin typeface="標楷體" panose="03000509000000000000" pitchFamily="65" charset="-120"/>
                          <a:ea typeface="標楷體" panose="03000509000000000000" pitchFamily="65" charset="-120"/>
                        </a:rPr>
                        <a:t>2023</a:t>
                      </a:r>
                      <a:endParaRPr lang="zh-TW" altLang="en-US" sz="2400" b="0" dirty="0">
                        <a:latin typeface="標楷體" panose="03000509000000000000" pitchFamily="65" charset="-120"/>
                        <a:ea typeface="標楷體" panose="03000509000000000000" pitchFamily="65" charset="-12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孫偉城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系友</a:t>
                      </a:r>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職業衛生技師</a:t>
                      </a:r>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a:t>
                      </a:r>
                      <a:endParaRPr lang="zh-TW" altLang="en-US" sz="2400" b="0"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150052865"/>
                  </a:ext>
                </a:extLst>
              </a:tr>
            </a:tbl>
          </a:graphicData>
        </a:graphic>
      </p:graphicFrame>
    </p:spTree>
    <p:extLst>
      <p:ext uri="{BB962C8B-B14F-4D97-AF65-F5344CB8AC3E}">
        <p14:creationId xmlns:p14="http://schemas.microsoft.com/office/powerpoint/2010/main" val="44686880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516F2E18-0106-4849-A07B-D10E32CFEF96}" type="slidenum">
              <a:rPr lang="en-US" smtClean="0"/>
              <a:pPr>
                <a:defRPr/>
              </a:pPr>
              <a:t>27</a:t>
            </a:fld>
            <a:endParaRPr lang="en-US" dirty="0"/>
          </a:p>
        </p:txBody>
      </p:sp>
      <p:pic>
        <p:nvPicPr>
          <p:cNvPr id="3" name="圖片 2"/>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21213" y="1606062"/>
            <a:ext cx="4110926" cy="4818183"/>
          </a:xfrm>
          <a:prstGeom prst="rect">
            <a:avLst/>
          </a:prstGeom>
        </p:spPr>
      </p:pic>
      <p:pic>
        <p:nvPicPr>
          <p:cNvPr id="4" name="圖片 3"/>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465068" y="1606061"/>
            <a:ext cx="3412159" cy="4818183"/>
          </a:xfrm>
          <a:prstGeom prst="rect">
            <a:avLst/>
          </a:prstGeom>
        </p:spPr>
      </p:pic>
      <p:sp>
        <p:nvSpPr>
          <p:cNvPr id="5" name="標題 1"/>
          <p:cNvSpPr txBox="1">
            <a:spLocks/>
          </p:cNvSpPr>
          <p:nvPr/>
        </p:nvSpPr>
        <p:spPr>
          <a:xfrm>
            <a:off x="1826009" y="512080"/>
            <a:ext cx="8911687" cy="1280890"/>
          </a:xfrm>
          <a:prstGeom prst="rect">
            <a:avLst/>
          </a:prstGeom>
        </p:spPr>
        <p:txBody>
          <a:bodyPr/>
          <a:lstStyle>
            <a:lvl1pPr algn="l" defTabSz="457200" rtl="0" fontAlgn="base">
              <a:spcBef>
                <a:spcPct val="0"/>
              </a:spcBef>
              <a:spcAft>
                <a:spcPct val="0"/>
              </a:spcAft>
              <a:defRPr sz="3600" kern="1200">
                <a:solidFill>
                  <a:srgbClr val="262626"/>
                </a:solidFill>
                <a:latin typeface="+mj-lt"/>
                <a:ea typeface="+mj-ea"/>
                <a:cs typeface="+mj-cs"/>
              </a:defRPr>
            </a:lvl1pPr>
            <a:lvl2pPr algn="l" defTabSz="457200" rtl="0" fontAlgn="base">
              <a:spcBef>
                <a:spcPct val="0"/>
              </a:spcBef>
              <a:spcAft>
                <a:spcPct val="0"/>
              </a:spcAft>
              <a:defRPr sz="3600">
                <a:solidFill>
                  <a:srgbClr val="262626"/>
                </a:solidFill>
                <a:latin typeface="Century Gothic" pitchFamily="34" charset="0"/>
              </a:defRPr>
            </a:lvl2pPr>
            <a:lvl3pPr algn="l" defTabSz="457200" rtl="0" fontAlgn="base">
              <a:spcBef>
                <a:spcPct val="0"/>
              </a:spcBef>
              <a:spcAft>
                <a:spcPct val="0"/>
              </a:spcAft>
              <a:defRPr sz="3600">
                <a:solidFill>
                  <a:srgbClr val="262626"/>
                </a:solidFill>
                <a:latin typeface="Century Gothic" pitchFamily="34" charset="0"/>
              </a:defRPr>
            </a:lvl3pPr>
            <a:lvl4pPr algn="l" defTabSz="457200" rtl="0" fontAlgn="base">
              <a:spcBef>
                <a:spcPct val="0"/>
              </a:spcBef>
              <a:spcAft>
                <a:spcPct val="0"/>
              </a:spcAft>
              <a:defRPr sz="3600">
                <a:solidFill>
                  <a:srgbClr val="262626"/>
                </a:solidFill>
                <a:latin typeface="Century Gothic" pitchFamily="34" charset="0"/>
              </a:defRPr>
            </a:lvl4pPr>
            <a:lvl5pPr algn="l" defTabSz="457200" rtl="0" fontAlgn="base">
              <a:spcBef>
                <a:spcPct val="0"/>
              </a:spcBef>
              <a:spcAft>
                <a:spcPct val="0"/>
              </a:spcAft>
              <a:defRPr sz="3600">
                <a:solidFill>
                  <a:srgbClr val="262626"/>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kumimoji="0" lang="zh-TW" altLang="en-US" sz="4000" dirty="0" smtClean="0">
                <a:solidFill>
                  <a:srgbClr val="178DBB"/>
                </a:solidFill>
                <a:latin typeface="Times New Roman" panose="02020603050405020304" pitchFamily="18" charset="0"/>
                <a:ea typeface="標楷體" pitchFamily="65" charset="-120"/>
                <a:cs typeface="Times New Roman" panose="02020603050405020304" pitchFamily="18" charset="0"/>
              </a:rPr>
              <a:t>第</a:t>
            </a:r>
            <a:r>
              <a:rPr kumimoji="0" lang="en-US" altLang="zh-TW" sz="4000" dirty="0" smtClean="0">
                <a:solidFill>
                  <a:srgbClr val="178DBB"/>
                </a:solidFill>
                <a:latin typeface="Times New Roman" panose="02020603050405020304" pitchFamily="18" charset="0"/>
                <a:ea typeface="標楷體" pitchFamily="65" charset="-120"/>
                <a:cs typeface="Times New Roman" panose="02020603050405020304" pitchFamily="18" charset="0"/>
              </a:rPr>
              <a:t>25</a:t>
            </a:r>
            <a:r>
              <a:rPr kumimoji="0" lang="zh-TW" altLang="en-US" sz="4000" dirty="0" smtClean="0">
                <a:solidFill>
                  <a:srgbClr val="178DBB"/>
                </a:solidFill>
                <a:latin typeface="Times New Roman" panose="02020603050405020304" pitchFamily="18" charset="0"/>
                <a:ea typeface="標楷體" pitchFamily="65" charset="-120"/>
                <a:cs typeface="Times New Roman" panose="02020603050405020304" pitchFamily="18" charset="0"/>
              </a:rPr>
              <a:t>屆職安系系學會</a:t>
            </a:r>
            <a:endParaRPr kumimoji="0" lang="zh-TW" alt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1305551"/>
      </p:ext>
    </p:extLst>
  </p:cSld>
  <p:clrMapOvr>
    <a:masterClrMapping/>
  </p:clrMapOvr>
</p:sld>
</file>

<file path=ppt/theme/theme1.xml><?xml version="1.0" encoding="utf-8"?>
<a:theme xmlns:a="http://schemas.openxmlformats.org/drawingml/2006/main" name="絲縷">
  <a:themeElements>
    <a:clrScheme name="絲縷">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絲縷">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絲縷">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6960</TotalTime>
  <Words>2625</Words>
  <Application>Microsoft Office PowerPoint</Application>
  <PresentationFormat>寬螢幕</PresentationFormat>
  <Paragraphs>707</Paragraphs>
  <Slides>27</Slides>
  <Notes>9</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27</vt:i4>
      </vt:variant>
    </vt:vector>
  </HeadingPairs>
  <TitlesOfParts>
    <vt:vector size="37" baseType="lpstr">
      <vt:lpstr>微軟正黑體</vt:lpstr>
      <vt:lpstr>新細明體</vt:lpstr>
      <vt:lpstr>標楷體</vt:lpstr>
      <vt:lpstr>Arial</vt:lpstr>
      <vt:lpstr>Calibri</vt:lpstr>
      <vt:lpstr>Century Gothic</vt:lpstr>
      <vt:lpstr>Times New Roman</vt:lpstr>
      <vt:lpstr>Wingdings</vt:lpstr>
      <vt:lpstr>Wingdings 3</vt:lpstr>
      <vt:lpstr>絲縷</vt:lpstr>
      <vt:lpstr>111學年第2學期 系所師生座談</vt:lpstr>
      <vt:lpstr>議程</vt:lpstr>
      <vt:lpstr>近期重要活動</vt:lpstr>
      <vt:lpstr>專業證照：乙級職業安全衛生管理技術士</vt:lpstr>
      <vt:lpstr>榮譽榜：乙級職業安全衛生管理技術士 (111學年度-大四應屆畢業生)</vt:lpstr>
      <vt:lpstr>榮譽榜：乙級職業安全衛生管理技術士 (111學年度-大三)</vt:lpstr>
      <vt:lpstr>專業證照：甲級職業衛生(安全)管理師</vt:lpstr>
      <vt:lpstr>PowerPoint 簡報</vt:lpstr>
      <vt:lpstr>PowerPoint 簡報</vt:lpstr>
      <vt:lpstr>科技部大專學生專題研究計畫</vt:lpstr>
      <vt:lpstr>榮譽榜：2022年度大專學生研究計畫</vt:lpstr>
      <vt:lpstr>中醫大預備研究生（預研生）制度</vt:lpstr>
      <vt:lpstr>職安系碩士班推甄制度</vt:lpstr>
      <vt:lpstr>推甄制度的優點</vt:lpstr>
      <vt:lpstr>教師主持研究計畫經費</vt:lpstr>
      <vt:lpstr>教師111年研究計畫I</vt:lpstr>
      <vt:lpstr>教師111年研究計畫II</vt:lpstr>
      <vt:lpstr>教師111年研究計畫III</vt:lpstr>
      <vt:lpstr>教師111年研究計畫III</vt:lpstr>
      <vt:lpstr>教師期刊論文統計</vt:lpstr>
      <vt:lpstr>教師期刊論文統計</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我的職安時代</dc:title>
  <dc:creator>USER</dc:creator>
  <cp:lastModifiedBy>User</cp:lastModifiedBy>
  <cp:revision>641</cp:revision>
  <cp:lastPrinted>2023-03-30T04:00:37Z</cp:lastPrinted>
  <dcterms:created xsi:type="dcterms:W3CDTF">2016-02-22T02:53:25Z</dcterms:created>
  <dcterms:modified xsi:type="dcterms:W3CDTF">2023-04-06T07:04:15Z</dcterms:modified>
</cp:coreProperties>
</file>